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rgbClr val="004AAC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50" b="0" i="0">
                <a:solidFill>
                  <a:srgbClr val="002659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004AAC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950" b="0" i="0">
                <a:solidFill>
                  <a:srgbClr val="002659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64" y="-464"/>
            <a:ext cx="18274834" cy="10287927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49515" y="4449249"/>
            <a:ext cx="3188969" cy="318896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31836" y="0"/>
            <a:ext cx="2632722" cy="1592834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127063" y="0"/>
            <a:ext cx="1641847" cy="1643770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9996682" y="555944"/>
            <a:ext cx="436880" cy="653415"/>
          </a:xfrm>
          <a:custGeom>
            <a:avLst/>
            <a:gdLst/>
            <a:ahLst/>
            <a:cxnLst/>
            <a:rect l="l" t="t" r="r" b="b"/>
            <a:pathLst>
              <a:path w="436879" h="653415">
                <a:moveTo>
                  <a:pt x="435373" y="642592"/>
                </a:moveTo>
                <a:lnTo>
                  <a:pt x="432119" y="647874"/>
                </a:lnTo>
                <a:lnTo>
                  <a:pt x="421689" y="653368"/>
                </a:lnTo>
                <a:lnTo>
                  <a:pt x="415907" y="651389"/>
                </a:lnTo>
                <a:lnTo>
                  <a:pt x="409829" y="650004"/>
                </a:lnTo>
                <a:lnTo>
                  <a:pt x="373820" y="630431"/>
                </a:lnTo>
                <a:lnTo>
                  <a:pt x="343106" y="605097"/>
                </a:lnTo>
                <a:lnTo>
                  <a:pt x="342298" y="603277"/>
                </a:lnTo>
                <a:lnTo>
                  <a:pt x="341908" y="602355"/>
                </a:lnTo>
                <a:lnTo>
                  <a:pt x="336214" y="592695"/>
                </a:lnTo>
                <a:lnTo>
                  <a:pt x="335087" y="591293"/>
                </a:lnTo>
                <a:lnTo>
                  <a:pt x="333800" y="589992"/>
                </a:lnTo>
                <a:lnTo>
                  <a:pt x="318549" y="565367"/>
                </a:lnTo>
                <a:lnTo>
                  <a:pt x="289940" y="519144"/>
                </a:lnTo>
                <a:lnTo>
                  <a:pt x="262951" y="476147"/>
                </a:lnTo>
                <a:lnTo>
                  <a:pt x="168914" y="329219"/>
                </a:lnTo>
                <a:lnTo>
                  <a:pt x="144919" y="292216"/>
                </a:lnTo>
                <a:lnTo>
                  <a:pt x="132230" y="273241"/>
                </a:lnTo>
                <a:lnTo>
                  <a:pt x="118478" y="251896"/>
                </a:lnTo>
                <a:lnTo>
                  <a:pt x="86855" y="202473"/>
                </a:lnTo>
                <a:lnTo>
                  <a:pt x="49156" y="142970"/>
                </a:lnTo>
                <a:lnTo>
                  <a:pt x="17176" y="91383"/>
                </a:lnTo>
                <a:lnTo>
                  <a:pt x="141" y="51055"/>
                </a:lnTo>
                <a:lnTo>
                  <a:pt x="0" y="43540"/>
                </a:lnTo>
                <a:lnTo>
                  <a:pt x="834" y="35975"/>
                </a:lnTo>
                <a:lnTo>
                  <a:pt x="28847" y="0"/>
                </a:lnTo>
                <a:lnTo>
                  <a:pt x="42872" y="585"/>
                </a:lnTo>
                <a:lnTo>
                  <a:pt x="80200" y="26114"/>
                </a:lnTo>
                <a:lnTo>
                  <a:pt x="227306" y="249713"/>
                </a:lnTo>
                <a:lnTo>
                  <a:pt x="250439" y="286534"/>
                </a:lnTo>
                <a:lnTo>
                  <a:pt x="252610" y="290043"/>
                </a:lnTo>
                <a:lnTo>
                  <a:pt x="296514" y="358988"/>
                </a:lnTo>
                <a:lnTo>
                  <a:pt x="310451" y="380784"/>
                </a:lnTo>
                <a:lnTo>
                  <a:pt x="317897" y="392307"/>
                </a:lnTo>
                <a:lnTo>
                  <a:pt x="332916" y="415274"/>
                </a:lnTo>
                <a:lnTo>
                  <a:pt x="340399" y="426774"/>
                </a:lnTo>
                <a:lnTo>
                  <a:pt x="382834" y="492535"/>
                </a:lnTo>
                <a:lnTo>
                  <a:pt x="397007" y="514437"/>
                </a:lnTo>
                <a:lnTo>
                  <a:pt x="400807" y="520129"/>
                </a:lnTo>
                <a:lnTo>
                  <a:pt x="408573" y="531406"/>
                </a:lnTo>
                <a:lnTo>
                  <a:pt x="412350" y="537112"/>
                </a:lnTo>
                <a:lnTo>
                  <a:pt x="413555" y="538991"/>
                </a:lnTo>
                <a:lnTo>
                  <a:pt x="413568" y="541636"/>
                </a:lnTo>
                <a:lnTo>
                  <a:pt x="414128" y="543928"/>
                </a:lnTo>
                <a:lnTo>
                  <a:pt x="420502" y="556797"/>
                </a:lnTo>
                <a:lnTo>
                  <a:pt x="422918" y="562302"/>
                </a:lnTo>
                <a:lnTo>
                  <a:pt x="425809" y="567655"/>
                </a:lnTo>
                <a:lnTo>
                  <a:pt x="434618" y="605335"/>
                </a:lnTo>
                <a:lnTo>
                  <a:pt x="436379" y="636542"/>
                </a:lnTo>
                <a:lnTo>
                  <a:pt x="435373" y="642592"/>
                </a:lnTo>
                <a:close/>
              </a:path>
            </a:pathLst>
          </a:custGeom>
          <a:solidFill>
            <a:srgbClr val="C8EC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9996682" y="555945"/>
            <a:ext cx="203200" cy="269875"/>
          </a:xfrm>
          <a:custGeom>
            <a:avLst/>
            <a:gdLst/>
            <a:ahLst/>
            <a:cxnLst/>
            <a:rect l="l" t="t" r="r" b="b"/>
            <a:pathLst>
              <a:path w="203200" h="269875">
                <a:moveTo>
                  <a:pt x="203162" y="212285"/>
                </a:moveTo>
                <a:lnTo>
                  <a:pt x="195804" y="217623"/>
                </a:lnTo>
                <a:lnTo>
                  <a:pt x="185969" y="224876"/>
                </a:lnTo>
                <a:lnTo>
                  <a:pt x="176113" y="232099"/>
                </a:lnTo>
                <a:lnTo>
                  <a:pt x="168694" y="237346"/>
                </a:lnTo>
                <a:lnTo>
                  <a:pt x="161738" y="241939"/>
                </a:lnTo>
                <a:lnTo>
                  <a:pt x="147744" y="251000"/>
                </a:lnTo>
                <a:lnTo>
                  <a:pt x="140785" y="255587"/>
                </a:lnTo>
                <a:lnTo>
                  <a:pt x="136383" y="258533"/>
                </a:lnTo>
                <a:lnTo>
                  <a:pt x="132212" y="261832"/>
                </a:lnTo>
                <a:lnTo>
                  <a:pt x="127255" y="265678"/>
                </a:lnTo>
                <a:lnTo>
                  <a:pt x="126902" y="266808"/>
                </a:lnTo>
                <a:lnTo>
                  <a:pt x="126357" y="267689"/>
                </a:lnTo>
                <a:lnTo>
                  <a:pt x="123625" y="269513"/>
                </a:lnTo>
                <a:lnTo>
                  <a:pt x="121970" y="268797"/>
                </a:lnTo>
                <a:lnTo>
                  <a:pt x="120152" y="265982"/>
                </a:lnTo>
                <a:lnTo>
                  <a:pt x="108161" y="247746"/>
                </a:lnTo>
                <a:lnTo>
                  <a:pt x="96025" y="229609"/>
                </a:lnTo>
                <a:lnTo>
                  <a:pt x="83976" y="211413"/>
                </a:lnTo>
                <a:lnTo>
                  <a:pt x="72248" y="193003"/>
                </a:lnTo>
                <a:lnTo>
                  <a:pt x="52571" y="162632"/>
                </a:lnTo>
                <a:lnTo>
                  <a:pt x="15257" y="99586"/>
                </a:lnTo>
                <a:lnTo>
                  <a:pt x="1099" y="58464"/>
                </a:lnTo>
                <a:lnTo>
                  <a:pt x="0" y="43540"/>
                </a:lnTo>
                <a:lnTo>
                  <a:pt x="834" y="35975"/>
                </a:lnTo>
                <a:lnTo>
                  <a:pt x="28847" y="0"/>
                </a:lnTo>
                <a:lnTo>
                  <a:pt x="42872" y="584"/>
                </a:lnTo>
                <a:lnTo>
                  <a:pt x="80200" y="26114"/>
                </a:lnTo>
                <a:lnTo>
                  <a:pt x="97144" y="47932"/>
                </a:lnTo>
                <a:lnTo>
                  <a:pt x="203162" y="212285"/>
                </a:lnTo>
                <a:close/>
              </a:path>
            </a:pathLst>
          </a:custGeom>
          <a:solidFill>
            <a:srgbClr val="DBCA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10080291" y="597955"/>
            <a:ext cx="363220" cy="633095"/>
          </a:xfrm>
          <a:custGeom>
            <a:avLst/>
            <a:gdLst/>
            <a:ahLst/>
            <a:cxnLst/>
            <a:rect l="l" t="t" r="r" b="b"/>
            <a:pathLst>
              <a:path w="363220" h="633094">
                <a:moveTo>
                  <a:pt x="153812" y="193617"/>
                </a:moveTo>
                <a:lnTo>
                  <a:pt x="151742" y="200232"/>
                </a:lnTo>
                <a:lnTo>
                  <a:pt x="144616" y="206158"/>
                </a:lnTo>
                <a:lnTo>
                  <a:pt x="144216" y="207001"/>
                </a:lnTo>
                <a:lnTo>
                  <a:pt x="143698" y="207703"/>
                </a:lnTo>
                <a:lnTo>
                  <a:pt x="129078" y="216133"/>
                </a:lnTo>
                <a:lnTo>
                  <a:pt x="106308" y="180435"/>
                </a:lnTo>
                <a:lnTo>
                  <a:pt x="73098" y="130722"/>
                </a:lnTo>
                <a:lnTo>
                  <a:pt x="70220" y="126209"/>
                </a:lnTo>
                <a:lnTo>
                  <a:pt x="8203" y="32061"/>
                </a:lnTo>
                <a:lnTo>
                  <a:pt x="0" y="19822"/>
                </a:lnTo>
                <a:lnTo>
                  <a:pt x="630" y="17142"/>
                </a:lnTo>
                <a:lnTo>
                  <a:pt x="6848" y="11642"/>
                </a:lnTo>
                <a:lnTo>
                  <a:pt x="10204" y="8797"/>
                </a:lnTo>
                <a:lnTo>
                  <a:pt x="13534" y="5922"/>
                </a:lnTo>
                <a:lnTo>
                  <a:pt x="15578" y="4610"/>
                </a:lnTo>
                <a:lnTo>
                  <a:pt x="17585" y="3240"/>
                </a:lnTo>
                <a:lnTo>
                  <a:pt x="23044" y="0"/>
                </a:lnTo>
                <a:lnTo>
                  <a:pt x="26209" y="459"/>
                </a:lnTo>
                <a:lnTo>
                  <a:pt x="31329" y="7729"/>
                </a:lnTo>
                <a:lnTo>
                  <a:pt x="33836" y="12077"/>
                </a:lnTo>
                <a:lnTo>
                  <a:pt x="102987" y="121164"/>
                </a:lnTo>
                <a:lnTo>
                  <a:pt x="126954" y="156355"/>
                </a:lnTo>
                <a:lnTo>
                  <a:pt x="137535" y="171254"/>
                </a:lnTo>
                <a:lnTo>
                  <a:pt x="153812" y="193617"/>
                </a:lnTo>
                <a:close/>
              </a:path>
              <a:path w="363220" h="633094">
                <a:moveTo>
                  <a:pt x="336892" y="514786"/>
                </a:moveTo>
                <a:lnTo>
                  <a:pt x="335027" y="515798"/>
                </a:lnTo>
                <a:lnTo>
                  <a:pt x="333129" y="516754"/>
                </a:lnTo>
                <a:lnTo>
                  <a:pt x="263226" y="558054"/>
                </a:lnTo>
                <a:lnTo>
                  <a:pt x="260722" y="559131"/>
                </a:lnTo>
                <a:lnTo>
                  <a:pt x="258299" y="560344"/>
                </a:lnTo>
                <a:lnTo>
                  <a:pt x="252605" y="550684"/>
                </a:lnTo>
                <a:lnTo>
                  <a:pt x="330519" y="501917"/>
                </a:lnTo>
                <a:lnTo>
                  <a:pt x="336892" y="514786"/>
                </a:lnTo>
                <a:close/>
              </a:path>
              <a:path w="363220" h="633094">
                <a:moveTo>
                  <a:pt x="362714" y="625655"/>
                </a:moveTo>
                <a:lnTo>
                  <a:pt x="361389" y="629325"/>
                </a:lnTo>
                <a:lnTo>
                  <a:pt x="354545" y="632800"/>
                </a:lnTo>
                <a:lnTo>
                  <a:pt x="351141" y="632749"/>
                </a:lnTo>
                <a:lnTo>
                  <a:pt x="342005" y="619524"/>
                </a:lnTo>
                <a:lnTo>
                  <a:pt x="338221" y="613727"/>
                </a:lnTo>
                <a:lnTo>
                  <a:pt x="338298" y="612446"/>
                </a:lnTo>
                <a:lnTo>
                  <a:pt x="338079" y="611357"/>
                </a:lnTo>
                <a:lnTo>
                  <a:pt x="348509" y="605863"/>
                </a:lnTo>
                <a:lnTo>
                  <a:pt x="352643" y="611405"/>
                </a:lnTo>
                <a:lnTo>
                  <a:pt x="357147" y="616720"/>
                </a:lnTo>
                <a:lnTo>
                  <a:pt x="360757" y="622585"/>
                </a:lnTo>
                <a:lnTo>
                  <a:pt x="362714" y="625655"/>
                </a:lnTo>
                <a:close/>
              </a:path>
            </a:pathLst>
          </a:custGeom>
          <a:solidFill>
            <a:srgbClr val="5C67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004AAC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0262027" y="1954515"/>
            <a:ext cx="8026400" cy="8331200"/>
          </a:xfrm>
          <a:custGeom>
            <a:avLst/>
            <a:gdLst/>
            <a:ahLst/>
            <a:cxnLst/>
            <a:rect l="l" t="t" r="r" b="b"/>
            <a:pathLst>
              <a:path w="8026400" h="8331200">
                <a:moveTo>
                  <a:pt x="8025973" y="50800"/>
                </a:moveTo>
                <a:lnTo>
                  <a:pt x="7979936" y="50800"/>
                </a:lnTo>
                <a:lnTo>
                  <a:pt x="7979324" y="38100"/>
                </a:lnTo>
                <a:lnTo>
                  <a:pt x="7974429" y="38100"/>
                </a:lnTo>
                <a:lnTo>
                  <a:pt x="7974429" y="12700"/>
                </a:lnTo>
                <a:lnTo>
                  <a:pt x="7980344" y="12700"/>
                </a:lnTo>
                <a:lnTo>
                  <a:pt x="7980740" y="0"/>
                </a:lnTo>
                <a:lnTo>
                  <a:pt x="8025973" y="0"/>
                </a:lnTo>
                <a:lnTo>
                  <a:pt x="8025973" y="50800"/>
                </a:lnTo>
                <a:close/>
              </a:path>
              <a:path w="8026400" h="8331200">
                <a:moveTo>
                  <a:pt x="5933604" y="3073400"/>
                </a:moveTo>
                <a:lnTo>
                  <a:pt x="5878784" y="3073400"/>
                </a:lnTo>
                <a:lnTo>
                  <a:pt x="5892725" y="3048000"/>
                </a:lnTo>
                <a:lnTo>
                  <a:pt x="5920957" y="3048000"/>
                </a:lnTo>
                <a:lnTo>
                  <a:pt x="7986668" y="50800"/>
                </a:lnTo>
                <a:lnTo>
                  <a:pt x="8022155" y="50800"/>
                </a:lnTo>
                <a:lnTo>
                  <a:pt x="8022155" y="76200"/>
                </a:lnTo>
                <a:lnTo>
                  <a:pt x="7985647" y="76200"/>
                </a:lnTo>
                <a:lnTo>
                  <a:pt x="5933604" y="3073400"/>
                </a:lnTo>
                <a:close/>
              </a:path>
              <a:path w="8026400" h="8331200">
                <a:moveTo>
                  <a:pt x="6840319" y="3175000"/>
                </a:moveTo>
                <a:lnTo>
                  <a:pt x="6777219" y="3175000"/>
                </a:lnTo>
                <a:lnTo>
                  <a:pt x="6787389" y="3149600"/>
                </a:lnTo>
                <a:lnTo>
                  <a:pt x="6817247" y="3149600"/>
                </a:lnTo>
                <a:lnTo>
                  <a:pt x="7985647" y="76200"/>
                </a:lnTo>
                <a:lnTo>
                  <a:pt x="8022155" y="76200"/>
                </a:lnTo>
                <a:lnTo>
                  <a:pt x="8022155" y="88900"/>
                </a:lnTo>
                <a:lnTo>
                  <a:pt x="7996050" y="88900"/>
                </a:lnTo>
                <a:lnTo>
                  <a:pt x="6831526" y="3149600"/>
                </a:lnTo>
                <a:lnTo>
                  <a:pt x="6840319" y="3175000"/>
                </a:lnTo>
                <a:close/>
              </a:path>
              <a:path w="8026400" h="8331200">
                <a:moveTo>
                  <a:pt x="7145022" y="5537200"/>
                </a:moveTo>
                <a:lnTo>
                  <a:pt x="7128929" y="5537200"/>
                </a:lnTo>
                <a:lnTo>
                  <a:pt x="7996050" y="88900"/>
                </a:lnTo>
                <a:lnTo>
                  <a:pt x="8022155" y="88900"/>
                </a:lnTo>
                <a:lnTo>
                  <a:pt x="8022155" y="114300"/>
                </a:lnTo>
                <a:lnTo>
                  <a:pt x="8007269" y="114300"/>
                </a:lnTo>
                <a:lnTo>
                  <a:pt x="7145022" y="5537200"/>
                </a:lnTo>
                <a:close/>
              </a:path>
              <a:path w="8026400" h="8331200">
                <a:moveTo>
                  <a:pt x="8022155" y="4356100"/>
                </a:moveTo>
                <a:lnTo>
                  <a:pt x="8007269" y="4356100"/>
                </a:lnTo>
                <a:lnTo>
                  <a:pt x="8007269" y="114300"/>
                </a:lnTo>
                <a:lnTo>
                  <a:pt x="8022155" y="114300"/>
                </a:lnTo>
                <a:lnTo>
                  <a:pt x="8022155" y="4356100"/>
                </a:lnTo>
                <a:close/>
              </a:path>
              <a:path w="8026400" h="8331200">
                <a:moveTo>
                  <a:pt x="4325448" y="2743200"/>
                </a:moveTo>
                <a:lnTo>
                  <a:pt x="4283753" y="2743200"/>
                </a:lnTo>
                <a:lnTo>
                  <a:pt x="4272286" y="2730500"/>
                </a:lnTo>
                <a:lnTo>
                  <a:pt x="4264031" y="2730500"/>
                </a:lnTo>
                <a:lnTo>
                  <a:pt x="4259945" y="2705100"/>
                </a:lnTo>
                <a:lnTo>
                  <a:pt x="4261462" y="2679700"/>
                </a:lnTo>
                <a:lnTo>
                  <a:pt x="4268869" y="2679700"/>
                </a:lnTo>
                <a:lnTo>
                  <a:pt x="4280942" y="2667000"/>
                </a:lnTo>
                <a:lnTo>
                  <a:pt x="4326672" y="2667000"/>
                </a:lnTo>
                <a:lnTo>
                  <a:pt x="4336817" y="2679700"/>
                </a:lnTo>
                <a:lnTo>
                  <a:pt x="4341741" y="2705100"/>
                </a:lnTo>
                <a:lnTo>
                  <a:pt x="4340772" y="2705100"/>
                </a:lnTo>
                <a:lnTo>
                  <a:pt x="4335061" y="2730500"/>
                </a:lnTo>
                <a:lnTo>
                  <a:pt x="4325448" y="2743200"/>
                </a:lnTo>
                <a:close/>
              </a:path>
              <a:path w="8026400" h="8331200">
                <a:moveTo>
                  <a:pt x="4524712" y="4762500"/>
                </a:moveTo>
                <a:lnTo>
                  <a:pt x="4509413" y="4762500"/>
                </a:lnTo>
                <a:lnTo>
                  <a:pt x="4297477" y="2743200"/>
                </a:lnTo>
                <a:lnTo>
                  <a:pt x="4312776" y="2743200"/>
                </a:lnTo>
                <a:lnTo>
                  <a:pt x="4524712" y="4762500"/>
                </a:lnTo>
                <a:close/>
              </a:path>
              <a:path w="8026400" h="8331200">
                <a:moveTo>
                  <a:pt x="6847914" y="3213100"/>
                </a:moveTo>
                <a:lnTo>
                  <a:pt x="6772633" y="3213100"/>
                </a:lnTo>
                <a:lnTo>
                  <a:pt x="6769107" y="3200400"/>
                </a:lnTo>
                <a:lnTo>
                  <a:pt x="5943803" y="3111500"/>
                </a:lnTo>
                <a:lnTo>
                  <a:pt x="5865156" y="3111500"/>
                </a:lnTo>
                <a:lnTo>
                  <a:pt x="5863639" y="3098800"/>
                </a:lnTo>
                <a:lnTo>
                  <a:pt x="5868592" y="3073400"/>
                </a:lnTo>
                <a:lnTo>
                  <a:pt x="5941738" y="3073400"/>
                </a:lnTo>
                <a:lnTo>
                  <a:pt x="5944189" y="3098800"/>
                </a:lnTo>
                <a:lnTo>
                  <a:pt x="5945435" y="3098800"/>
                </a:lnTo>
                <a:lnTo>
                  <a:pt x="6770740" y="3175000"/>
                </a:lnTo>
                <a:lnTo>
                  <a:pt x="6846799" y="3175000"/>
                </a:lnTo>
                <a:lnTo>
                  <a:pt x="6850486" y="3200400"/>
                </a:lnTo>
                <a:lnTo>
                  <a:pt x="6850904" y="3200400"/>
                </a:lnTo>
                <a:lnTo>
                  <a:pt x="6847914" y="3213100"/>
                </a:lnTo>
                <a:close/>
              </a:path>
              <a:path w="8026400" h="8331200">
                <a:moveTo>
                  <a:pt x="5933792" y="3136900"/>
                </a:moveTo>
                <a:lnTo>
                  <a:pt x="5884636" y="3136900"/>
                </a:lnTo>
                <a:lnTo>
                  <a:pt x="5872563" y="3111500"/>
                </a:lnTo>
                <a:lnTo>
                  <a:pt x="5937964" y="3111500"/>
                </a:lnTo>
                <a:lnTo>
                  <a:pt x="5933792" y="3136900"/>
                </a:lnTo>
                <a:close/>
              </a:path>
              <a:path w="8026400" h="8331200">
                <a:moveTo>
                  <a:pt x="7141780" y="5562600"/>
                </a:moveTo>
                <a:lnTo>
                  <a:pt x="7103840" y="5562600"/>
                </a:lnTo>
                <a:lnTo>
                  <a:pt x="5915450" y="3136900"/>
                </a:lnTo>
                <a:lnTo>
                  <a:pt x="5928913" y="3136900"/>
                </a:lnTo>
                <a:lnTo>
                  <a:pt x="7114447" y="5537200"/>
                </a:lnTo>
                <a:lnTo>
                  <a:pt x="7145022" y="5537200"/>
                </a:lnTo>
                <a:lnTo>
                  <a:pt x="7141780" y="5562600"/>
                </a:lnTo>
                <a:close/>
              </a:path>
              <a:path w="8026400" h="8331200">
                <a:moveTo>
                  <a:pt x="6833292" y="3238500"/>
                </a:moveTo>
                <a:lnTo>
                  <a:pt x="6791769" y="3238500"/>
                </a:lnTo>
                <a:lnTo>
                  <a:pt x="6780479" y="3213100"/>
                </a:lnTo>
                <a:lnTo>
                  <a:pt x="6841827" y="3213100"/>
                </a:lnTo>
                <a:lnTo>
                  <a:pt x="6833292" y="3238500"/>
                </a:lnTo>
                <a:close/>
              </a:path>
              <a:path w="8026400" h="8331200">
                <a:moveTo>
                  <a:pt x="7128929" y="5537200"/>
                </a:moveTo>
                <a:lnTo>
                  <a:pt x="7114447" y="5537200"/>
                </a:lnTo>
                <a:lnTo>
                  <a:pt x="6807660" y="3238500"/>
                </a:lnTo>
                <a:lnTo>
                  <a:pt x="6822959" y="3238500"/>
                </a:lnTo>
                <a:lnTo>
                  <a:pt x="7128929" y="5537200"/>
                </a:lnTo>
                <a:close/>
              </a:path>
              <a:path w="8026400" h="8331200">
                <a:moveTo>
                  <a:pt x="8025973" y="4445000"/>
                </a:moveTo>
                <a:lnTo>
                  <a:pt x="7982383" y="4445000"/>
                </a:lnTo>
                <a:lnTo>
                  <a:pt x="7981567" y="4419600"/>
                </a:lnTo>
                <a:lnTo>
                  <a:pt x="7974428" y="4419600"/>
                </a:lnTo>
                <a:lnTo>
                  <a:pt x="7974428" y="4394200"/>
                </a:lnTo>
                <a:lnTo>
                  <a:pt x="7977691" y="4394200"/>
                </a:lnTo>
                <a:lnTo>
                  <a:pt x="7979527" y="4381500"/>
                </a:lnTo>
                <a:lnTo>
                  <a:pt x="7995234" y="4381500"/>
                </a:lnTo>
                <a:lnTo>
                  <a:pt x="7998905" y="4356100"/>
                </a:lnTo>
                <a:lnTo>
                  <a:pt x="8025973" y="4356100"/>
                </a:lnTo>
                <a:lnTo>
                  <a:pt x="8025973" y="4445000"/>
                </a:lnTo>
                <a:close/>
              </a:path>
              <a:path w="8026400" h="8331200">
                <a:moveTo>
                  <a:pt x="7158507" y="5562600"/>
                </a:moveTo>
                <a:lnTo>
                  <a:pt x="7146064" y="5562600"/>
                </a:lnTo>
                <a:lnTo>
                  <a:pt x="7984831" y="4445000"/>
                </a:lnTo>
                <a:lnTo>
                  <a:pt x="7994827" y="4445000"/>
                </a:lnTo>
                <a:lnTo>
                  <a:pt x="7158507" y="5562600"/>
                </a:lnTo>
                <a:close/>
              </a:path>
              <a:path w="8026400" h="8331200">
                <a:moveTo>
                  <a:pt x="7673761" y="5537200"/>
                </a:moveTo>
                <a:lnTo>
                  <a:pt x="7636483" y="5537200"/>
                </a:lnTo>
                <a:lnTo>
                  <a:pt x="7649691" y="5524500"/>
                </a:lnTo>
                <a:lnTo>
                  <a:pt x="7659279" y="5524500"/>
                </a:lnTo>
                <a:lnTo>
                  <a:pt x="7994827" y="4445000"/>
                </a:lnTo>
                <a:lnTo>
                  <a:pt x="8021951" y="4445000"/>
                </a:lnTo>
                <a:lnTo>
                  <a:pt x="8021951" y="4457700"/>
                </a:lnTo>
                <a:lnTo>
                  <a:pt x="8007474" y="4457700"/>
                </a:lnTo>
                <a:lnTo>
                  <a:pt x="7673761" y="5537200"/>
                </a:lnTo>
                <a:close/>
              </a:path>
              <a:path w="8026400" h="8331200">
                <a:moveTo>
                  <a:pt x="8021951" y="8331200"/>
                </a:moveTo>
                <a:lnTo>
                  <a:pt x="8007474" y="8331200"/>
                </a:lnTo>
                <a:lnTo>
                  <a:pt x="8007474" y="4457700"/>
                </a:lnTo>
                <a:lnTo>
                  <a:pt x="8021951" y="4457700"/>
                </a:lnTo>
                <a:lnTo>
                  <a:pt x="8021951" y="8331200"/>
                </a:lnTo>
                <a:close/>
              </a:path>
              <a:path w="8026400" h="8331200">
                <a:moveTo>
                  <a:pt x="3118063" y="5232400"/>
                </a:moveTo>
                <a:lnTo>
                  <a:pt x="3113167" y="5232400"/>
                </a:lnTo>
                <a:lnTo>
                  <a:pt x="4480448" y="4813300"/>
                </a:lnTo>
                <a:lnTo>
                  <a:pt x="4481417" y="4787900"/>
                </a:lnTo>
                <a:lnTo>
                  <a:pt x="4487128" y="4762500"/>
                </a:lnTo>
                <a:lnTo>
                  <a:pt x="4549903" y="4762500"/>
                </a:lnTo>
                <a:lnTo>
                  <a:pt x="4558158" y="4787900"/>
                </a:lnTo>
                <a:lnTo>
                  <a:pt x="4562652" y="4787900"/>
                </a:lnTo>
                <a:lnTo>
                  <a:pt x="4562652" y="4813300"/>
                </a:lnTo>
                <a:lnTo>
                  <a:pt x="4485343" y="4813300"/>
                </a:lnTo>
                <a:lnTo>
                  <a:pt x="3118063" y="5232400"/>
                </a:lnTo>
                <a:close/>
              </a:path>
              <a:path w="8026400" h="8331200">
                <a:moveTo>
                  <a:pt x="4552150" y="4826000"/>
                </a:moveTo>
                <a:lnTo>
                  <a:pt x="4492514" y="4826000"/>
                </a:lnTo>
                <a:lnTo>
                  <a:pt x="4485343" y="4813300"/>
                </a:lnTo>
                <a:lnTo>
                  <a:pt x="4557756" y="4813300"/>
                </a:lnTo>
                <a:lnTo>
                  <a:pt x="4552150" y="4826000"/>
                </a:lnTo>
                <a:close/>
              </a:path>
              <a:path w="8026400" h="8331200">
                <a:moveTo>
                  <a:pt x="7169113" y="5600700"/>
                </a:moveTo>
                <a:lnTo>
                  <a:pt x="7087318" y="5600700"/>
                </a:lnTo>
                <a:lnTo>
                  <a:pt x="7087318" y="5588000"/>
                </a:lnTo>
                <a:lnTo>
                  <a:pt x="4557756" y="4813300"/>
                </a:lnTo>
                <a:lnTo>
                  <a:pt x="4562244" y="4813300"/>
                </a:lnTo>
                <a:lnTo>
                  <a:pt x="7092008" y="5588000"/>
                </a:lnTo>
                <a:lnTo>
                  <a:pt x="7615014" y="5588000"/>
                </a:lnTo>
                <a:lnTo>
                  <a:pt x="7169113" y="5600700"/>
                </a:lnTo>
                <a:close/>
              </a:path>
              <a:path w="8026400" h="8331200">
                <a:moveTo>
                  <a:pt x="4525731" y="4851400"/>
                </a:moveTo>
                <a:lnTo>
                  <a:pt x="4513282" y="4851400"/>
                </a:lnTo>
                <a:lnTo>
                  <a:pt x="4502019" y="4826000"/>
                </a:lnTo>
                <a:lnTo>
                  <a:pt x="4535812" y="4826000"/>
                </a:lnTo>
                <a:lnTo>
                  <a:pt x="4525731" y="4851400"/>
                </a:lnTo>
                <a:close/>
              </a:path>
              <a:path w="8026400" h="8331200">
                <a:moveTo>
                  <a:pt x="5847932" y="6134100"/>
                </a:moveTo>
                <a:lnTo>
                  <a:pt x="5766430" y="6134100"/>
                </a:lnTo>
                <a:lnTo>
                  <a:pt x="5765728" y="6108700"/>
                </a:lnTo>
                <a:lnTo>
                  <a:pt x="3113371" y="5270500"/>
                </a:lnTo>
                <a:lnTo>
                  <a:pt x="3046159" y="5270500"/>
                </a:lnTo>
                <a:lnTo>
                  <a:pt x="3038752" y="5257800"/>
                </a:lnTo>
                <a:lnTo>
                  <a:pt x="3035858" y="5257800"/>
                </a:lnTo>
                <a:lnTo>
                  <a:pt x="3038749" y="5232400"/>
                </a:lnTo>
                <a:lnTo>
                  <a:pt x="3047205" y="5219700"/>
                </a:lnTo>
                <a:lnTo>
                  <a:pt x="3106589" y="5219700"/>
                </a:lnTo>
                <a:lnTo>
                  <a:pt x="3113167" y="5232400"/>
                </a:lnTo>
                <a:lnTo>
                  <a:pt x="3118063" y="5232400"/>
                </a:lnTo>
                <a:lnTo>
                  <a:pt x="3118063" y="5257800"/>
                </a:lnTo>
                <a:lnTo>
                  <a:pt x="5770420" y="6096000"/>
                </a:lnTo>
                <a:lnTo>
                  <a:pt x="5898663" y="6096000"/>
                </a:lnTo>
                <a:lnTo>
                  <a:pt x="5846708" y="6108700"/>
                </a:lnTo>
                <a:lnTo>
                  <a:pt x="5847932" y="6108700"/>
                </a:lnTo>
                <a:lnTo>
                  <a:pt x="5847932" y="6134100"/>
                </a:lnTo>
                <a:close/>
              </a:path>
              <a:path w="8026400" h="8331200">
                <a:moveTo>
                  <a:pt x="3133159" y="6946900"/>
                </a:moveTo>
                <a:lnTo>
                  <a:pt x="3117246" y="6946900"/>
                </a:lnTo>
                <a:lnTo>
                  <a:pt x="3070535" y="5295900"/>
                </a:lnTo>
                <a:lnTo>
                  <a:pt x="3057085" y="5270500"/>
                </a:lnTo>
                <a:lnTo>
                  <a:pt x="3102050" y="5270500"/>
                </a:lnTo>
                <a:lnTo>
                  <a:pt x="3094669" y="5295900"/>
                </a:lnTo>
                <a:lnTo>
                  <a:pt x="3086447" y="5295900"/>
                </a:lnTo>
                <a:lnTo>
                  <a:pt x="3133159" y="6946900"/>
                </a:lnTo>
                <a:close/>
              </a:path>
              <a:path w="8026400" h="8331200">
                <a:moveTo>
                  <a:pt x="7694510" y="5588000"/>
                </a:moveTo>
                <a:lnTo>
                  <a:pt x="7168094" y="5588000"/>
                </a:lnTo>
                <a:lnTo>
                  <a:pt x="7613995" y="5562600"/>
                </a:lnTo>
                <a:lnTo>
                  <a:pt x="7618023" y="5537200"/>
                </a:lnTo>
                <a:lnTo>
                  <a:pt x="7688167" y="5537200"/>
                </a:lnTo>
                <a:lnTo>
                  <a:pt x="7692837" y="5562600"/>
                </a:lnTo>
                <a:lnTo>
                  <a:pt x="7695383" y="5562600"/>
                </a:lnTo>
                <a:lnTo>
                  <a:pt x="7694510" y="5588000"/>
                </a:lnTo>
                <a:close/>
              </a:path>
              <a:path w="8026400" h="8331200">
                <a:moveTo>
                  <a:pt x="7163606" y="5588000"/>
                </a:moveTo>
                <a:lnTo>
                  <a:pt x="7093028" y="5588000"/>
                </a:lnTo>
                <a:lnTo>
                  <a:pt x="7093028" y="5562600"/>
                </a:lnTo>
                <a:lnTo>
                  <a:pt x="7163198" y="5562600"/>
                </a:lnTo>
                <a:lnTo>
                  <a:pt x="7163606" y="5588000"/>
                </a:lnTo>
                <a:close/>
              </a:path>
              <a:path w="8026400" h="8331200">
                <a:moveTo>
                  <a:pt x="7679606" y="5600700"/>
                </a:moveTo>
                <a:lnTo>
                  <a:pt x="7628451" y="5600700"/>
                </a:lnTo>
                <a:lnTo>
                  <a:pt x="7620098" y="5588000"/>
                </a:lnTo>
                <a:lnTo>
                  <a:pt x="7689009" y="5588000"/>
                </a:lnTo>
                <a:lnTo>
                  <a:pt x="7679606" y="5600700"/>
                </a:lnTo>
                <a:close/>
              </a:path>
              <a:path w="8026400" h="8331200">
                <a:moveTo>
                  <a:pt x="5898663" y="6096000"/>
                </a:moveTo>
                <a:lnTo>
                  <a:pt x="5840997" y="6096000"/>
                </a:lnTo>
                <a:lnTo>
                  <a:pt x="7087930" y="5600700"/>
                </a:lnTo>
                <a:lnTo>
                  <a:pt x="7164829" y="5600700"/>
                </a:lnTo>
                <a:lnTo>
                  <a:pt x="7164013" y="5626100"/>
                </a:lnTo>
                <a:lnTo>
                  <a:pt x="7093640" y="5626100"/>
                </a:lnTo>
                <a:lnTo>
                  <a:pt x="5898663" y="6096000"/>
                </a:lnTo>
                <a:close/>
              </a:path>
              <a:path w="8026400" h="8331200">
                <a:moveTo>
                  <a:pt x="7994063" y="8331200"/>
                </a:moveTo>
                <a:lnTo>
                  <a:pt x="7978975" y="8331200"/>
                </a:lnTo>
                <a:lnTo>
                  <a:pt x="7652139" y="5600700"/>
                </a:lnTo>
                <a:lnTo>
                  <a:pt x="7667030" y="5600700"/>
                </a:lnTo>
                <a:lnTo>
                  <a:pt x="7994063" y="8331200"/>
                </a:lnTo>
                <a:close/>
              </a:path>
              <a:path w="8026400" h="8331200">
                <a:moveTo>
                  <a:pt x="6116778" y="7150100"/>
                </a:moveTo>
                <a:lnTo>
                  <a:pt x="6103519" y="7150100"/>
                </a:lnTo>
                <a:lnTo>
                  <a:pt x="7099760" y="5626100"/>
                </a:lnTo>
                <a:lnTo>
                  <a:pt x="7113019" y="5626100"/>
                </a:lnTo>
                <a:lnTo>
                  <a:pt x="6116778" y="7150100"/>
                </a:lnTo>
                <a:close/>
              </a:path>
              <a:path w="8026400" h="8331200">
                <a:moveTo>
                  <a:pt x="7024147" y="6883400"/>
                </a:moveTo>
                <a:lnTo>
                  <a:pt x="6984919" y="6883400"/>
                </a:lnTo>
                <a:lnTo>
                  <a:pt x="6990426" y="6870700"/>
                </a:lnTo>
                <a:lnTo>
                  <a:pt x="7002461" y="6870700"/>
                </a:lnTo>
                <a:lnTo>
                  <a:pt x="7117302" y="5626100"/>
                </a:lnTo>
                <a:lnTo>
                  <a:pt x="7147084" y="5626100"/>
                </a:lnTo>
                <a:lnTo>
                  <a:pt x="7153156" y="5638800"/>
                </a:lnTo>
                <a:lnTo>
                  <a:pt x="7132193" y="5638800"/>
                </a:lnTo>
                <a:lnTo>
                  <a:pt x="7017148" y="6870700"/>
                </a:lnTo>
                <a:lnTo>
                  <a:pt x="7024147" y="6883400"/>
                </a:lnTo>
                <a:close/>
              </a:path>
              <a:path w="8026400" h="8331200">
                <a:moveTo>
                  <a:pt x="7951876" y="8331200"/>
                </a:moveTo>
                <a:lnTo>
                  <a:pt x="7933633" y="8331200"/>
                </a:lnTo>
                <a:lnTo>
                  <a:pt x="7132397" y="5638800"/>
                </a:lnTo>
                <a:lnTo>
                  <a:pt x="7153156" y="5638800"/>
                </a:lnTo>
                <a:lnTo>
                  <a:pt x="7951876" y="8331200"/>
                </a:lnTo>
                <a:close/>
              </a:path>
              <a:path w="8026400" h="8331200">
                <a:moveTo>
                  <a:pt x="5825766" y="6096000"/>
                </a:moveTo>
                <a:lnTo>
                  <a:pt x="5779182" y="6096000"/>
                </a:lnTo>
                <a:lnTo>
                  <a:pt x="5790946" y="6070600"/>
                </a:lnTo>
                <a:lnTo>
                  <a:pt x="5818968" y="6070600"/>
                </a:lnTo>
                <a:lnTo>
                  <a:pt x="5825766" y="6096000"/>
                </a:lnTo>
                <a:close/>
              </a:path>
              <a:path w="8026400" h="8331200">
                <a:moveTo>
                  <a:pt x="5837274" y="6159500"/>
                </a:moveTo>
                <a:lnTo>
                  <a:pt x="5781218" y="6159500"/>
                </a:lnTo>
                <a:lnTo>
                  <a:pt x="5771797" y="6134100"/>
                </a:lnTo>
                <a:lnTo>
                  <a:pt x="5842170" y="6134100"/>
                </a:lnTo>
                <a:lnTo>
                  <a:pt x="5837274" y="6159500"/>
                </a:lnTo>
                <a:close/>
              </a:path>
              <a:path w="8026400" h="8331200">
                <a:moveTo>
                  <a:pt x="6091892" y="7150100"/>
                </a:moveTo>
                <a:lnTo>
                  <a:pt x="6070272" y="7150100"/>
                </a:lnTo>
                <a:lnTo>
                  <a:pt x="5809381" y="6159500"/>
                </a:lnTo>
                <a:lnTo>
                  <a:pt x="5824270" y="6159500"/>
                </a:lnTo>
                <a:lnTo>
                  <a:pt x="6085160" y="7137400"/>
                </a:lnTo>
                <a:lnTo>
                  <a:pt x="6091484" y="7137400"/>
                </a:lnTo>
                <a:lnTo>
                  <a:pt x="6091892" y="7150100"/>
                </a:lnTo>
                <a:close/>
              </a:path>
              <a:path w="8026400" h="8331200">
                <a:moveTo>
                  <a:pt x="6129017" y="7175500"/>
                </a:moveTo>
                <a:lnTo>
                  <a:pt x="6124530" y="7175500"/>
                </a:lnTo>
                <a:lnTo>
                  <a:pt x="6965541" y="6934200"/>
                </a:lnTo>
                <a:lnTo>
                  <a:pt x="6966016" y="6908800"/>
                </a:lnTo>
                <a:lnTo>
                  <a:pt x="6969493" y="6883400"/>
                </a:lnTo>
                <a:lnTo>
                  <a:pt x="7041014" y="6883400"/>
                </a:lnTo>
                <a:lnTo>
                  <a:pt x="7046320" y="6908800"/>
                </a:lnTo>
                <a:lnTo>
                  <a:pt x="7046597" y="6934200"/>
                </a:lnTo>
                <a:lnTo>
                  <a:pt x="6969621" y="6934200"/>
                </a:lnTo>
                <a:lnTo>
                  <a:pt x="6129017" y="7175500"/>
                </a:lnTo>
                <a:close/>
              </a:path>
              <a:path w="8026400" h="8331200">
                <a:moveTo>
                  <a:pt x="7873505" y="8331200"/>
                </a:moveTo>
                <a:lnTo>
                  <a:pt x="7857983" y="8331200"/>
                </a:lnTo>
                <a:lnTo>
                  <a:pt x="7020616" y="6946900"/>
                </a:lnTo>
                <a:lnTo>
                  <a:pt x="6980658" y="6946900"/>
                </a:lnTo>
                <a:lnTo>
                  <a:pt x="6971049" y="6934200"/>
                </a:lnTo>
                <a:lnTo>
                  <a:pt x="7042247" y="6934200"/>
                </a:lnTo>
                <a:lnTo>
                  <a:pt x="7033670" y="6946900"/>
                </a:lnTo>
                <a:lnTo>
                  <a:pt x="7873505" y="8331200"/>
                </a:lnTo>
                <a:close/>
              </a:path>
              <a:path w="8026400" h="8331200">
                <a:moveTo>
                  <a:pt x="3156412" y="6972300"/>
                </a:moveTo>
                <a:lnTo>
                  <a:pt x="3095166" y="6972300"/>
                </a:lnTo>
                <a:lnTo>
                  <a:pt x="3105039" y="6946900"/>
                </a:lnTo>
                <a:lnTo>
                  <a:pt x="3146028" y="6946900"/>
                </a:lnTo>
                <a:lnTo>
                  <a:pt x="3156412" y="6972300"/>
                </a:lnTo>
                <a:close/>
              </a:path>
              <a:path w="8026400" h="8331200">
                <a:moveTo>
                  <a:pt x="3167238" y="6985000"/>
                </a:moveTo>
                <a:lnTo>
                  <a:pt x="3085018" y="6985000"/>
                </a:lnTo>
                <a:lnTo>
                  <a:pt x="3088275" y="6972300"/>
                </a:lnTo>
                <a:lnTo>
                  <a:pt x="3163736" y="6972300"/>
                </a:lnTo>
                <a:lnTo>
                  <a:pt x="3167238" y="6985000"/>
                </a:lnTo>
                <a:close/>
              </a:path>
              <a:path w="8026400" h="8331200">
                <a:moveTo>
                  <a:pt x="60840" y="8331200"/>
                </a:moveTo>
                <a:lnTo>
                  <a:pt x="0" y="8331200"/>
                </a:lnTo>
                <a:lnTo>
                  <a:pt x="3086241" y="6985000"/>
                </a:lnTo>
                <a:lnTo>
                  <a:pt x="3153134" y="6985000"/>
                </a:lnTo>
                <a:lnTo>
                  <a:pt x="3165010" y="6985833"/>
                </a:lnTo>
                <a:lnTo>
                  <a:pt x="3165808" y="6985833"/>
                </a:lnTo>
                <a:lnTo>
                  <a:pt x="3160200" y="7010400"/>
                </a:lnTo>
                <a:lnTo>
                  <a:pt x="3092361" y="7010400"/>
                </a:lnTo>
                <a:lnTo>
                  <a:pt x="60840" y="8331200"/>
                </a:lnTo>
                <a:close/>
              </a:path>
              <a:path w="8026400" h="8331200">
                <a:moveTo>
                  <a:pt x="6128814" y="7188200"/>
                </a:moveTo>
                <a:lnTo>
                  <a:pt x="6047425" y="7188200"/>
                </a:lnTo>
                <a:lnTo>
                  <a:pt x="3153134" y="6985000"/>
                </a:lnTo>
                <a:lnTo>
                  <a:pt x="6048854" y="7175500"/>
                </a:lnTo>
                <a:lnTo>
                  <a:pt x="6129017" y="7175500"/>
                </a:lnTo>
                <a:lnTo>
                  <a:pt x="6128814" y="7188200"/>
                </a:lnTo>
                <a:close/>
              </a:path>
              <a:path w="8026400" h="8331200">
                <a:moveTo>
                  <a:pt x="3165808" y="6985833"/>
                </a:moveTo>
                <a:lnTo>
                  <a:pt x="3153134" y="6985000"/>
                </a:lnTo>
                <a:lnTo>
                  <a:pt x="3165998" y="6985000"/>
                </a:lnTo>
                <a:lnTo>
                  <a:pt x="3165808" y="6985833"/>
                </a:lnTo>
                <a:close/>
              </a:path>
              <a:path w="8026400" h="8331200">
                <a:moveTo>
                  <a:pt x="3150674" y="7035800"/>
                </a:moveTo>
                <a:lnTo>
                  <a:pt x="3105365" y="7035800"/>
                </a:lnTo>
                <a:lnTo>
                  <a:pt x="3098155" y="7010400"/>
                </a:lnTo>
                <a:lnTo>
                  <a:pt x="3160200" y="7010400"/>
                </a:lnTo>
                <a:lnTo>
                  <a:pt x="3150674" y="7035800"/>
                </a:lnTo>
                <a:close/>
              </a:path>
              <a:path w="8026400" h="8331200">
                <a:moveTo>
                  <a:pt x="6123918" y="7175500"/>
                </a:moveTo>
                <a:lnTo>
                  <a:pt x="6052730" y="7175500"/>
                </a:lnTo>
                <a:lnTo>
                  <a:pt x="6053546" y="7150100"/>
                </a:lnTo>
                <a:lnTo>
                  <a:pt x="6123102" y="7150100"/>
                </a:lnTo>
                <a:lnTo>
                  <a:pt x="6123918" y="7175500"/>
                </a:lnTo>
                <a:close/>
              </a:path>
              <a:path w="8026400" h="8331200">
                <a:moveTo>
                  <a:pt x="7691578" y="8331200"/>
                </a:moveTo>
                <a:lnTo>
                  <a:pt x="7670837" y="8331200"/>
                </a:lnTo>
                <a:lnTo>
                  <a:pt x="6116166" y="7213600"/>
                </a:lnTo>
                <a:lnTo>
                  <a:pt x="6052730" y="7213600"/>
                </a:lnTo>
                <a:lnTo>
                  <a:pt x="6052526" y="7188200"/>
                </a:lnTo>
                <a:lnTo>
                  <a:pt x="6125345" y="7188200"/>
                </a:lnTo>
                <a:lnTo>
                  <a:pt x="7691578" y="8331200"/>
                </a:lnTo>
                <a:close/>
              </a:path>
              <a:path w="8026400" h="8331200">
                <a:moveTo>
                  <a:pt x="5985823" y="7848600"/>
                </a:moveTo>
                <a:lnTo>
                  <a:pt x="5970730" y="7848600"/>
                </a:lnTo>
                <a:lnTo>
                  <a:pt x="6073740" y="7213600"/>
                </a:lnTo>
                <a:lnTo>
                  <a:pt x="6097197" y="7213600"/>
                </a:lnTo>
                <a:lnTo>
                  <a:pt x="6093729" y="7239000"/>
                </a:lnTo>
                <a:lnTo>
                  <a:pt x="6088833" y="7239000"/>
                </a:lnTo>
                <a:lnTo>
                  <a:pt x="5985823" y="7848600"/>
                </a:lnTo>
                <a:close/>
              </a:path>
              <a:path w="8026400" h="8331200">
                <a:moveTo>
                  <a:pt x="6007037" y="7861300"/>
                </a:moveTo>
                <a:lnTo>
                  <a:pt x="5932586" y="7861300"/>
                </a:lnTo>
                <a:lnTo>
                  <a:pt x="5938660" y="7848600"/>
                </a:lnTo>
                <a:lnTo>
                  <a:pt x="5998170" y="7848600"/>
                </a:lnTo>
                <a:lnTo>
                  <a:pt x="6007037" y="7861300"/>
                </a:lnTo>
                <a:close/>
              </a:path>
              <a:path w="8026400" h="8331200">
                <a:moveTo>
                  <a:pt x="5933255" y="7892559"/>
                </a:moveTo>
                <a:lnTo>
                  <a:pt x="5932375" y="7886662"/>
                </a:lnTo>
                <a:lnTo>
                  <a:pt x="5930826" y="7886662"/>
                </a:lnTo>
                <a:lnTo>
                  <a:pt x="5930830" y="7885730"/>
                </a:lnTo>
                <a:lnTo>
                  <a:pt x="5930954" y="7861300"/>
                </a:lnTo>
                <a:lnTo>
                  <a:pt x="6011926" y="7861300"/>
                </a:lnTo>
                <a:lnTo>
                  <a:pt x="6012217" y="7885730"/>
                </a:lnTo>
                <a:lnTo>
                  <a:pt x="5998116" y="7885730"/>
                </a:lnTo>
                <a:lnTo>
                  <a:pt x="5933255" y="7892559"/>
                </a:lnTo>
                <a:close/>
              </a:path>
              <a:path w="8026400" h="8331200">
                <a:moveTo>
                  <a:pt x="5933280" y="7892724"/>
                </a:moveTo>
                <a:lnTo>
                  <a:pt x="5933255" y="7892559"/>
                </a:lnTo>
                <a:lnTo>
                  <a:pt x="5998116" y="7885730"/>
                </a:lnTo>
                <a:lnTo>
                  <a:pt x="5933280" y="7892724"/>
                </a:lnTo>
                <a:close/>
              </a:path>
              <a:path w="8026400" h="8331200">
                <a:moveTo>
                  <a:pt x="7328818" y="8331200"/>
                </a:moveTo>
                <a:lnTo>
                  <a:pt x="7269040" y="8331200"/>
                </a:lnTo>
                <a:lnTo>
                  <a:pt x="6007445" y="7912100"/>
                </a:lnTo>
                <a:lnTo>
                  <a:pt x="5936173" y="7912100"/>
                </a:lnTo>
                <a:lnTo>
                  <a:pt x="5933280" y="7892724"/>
                </a:lnTo>
                <a:lnTo>
                  <a:pt x="5998116" y="7885730"/>
                </a:lnTo>
                <a:lnTo>
                  <a:pt x="6012217" y="7885730"/>
                </a:lnTo>
                <a:lnTo>
                  <a:pt x="6012228" y="7886662"/>
                </a:lnTo>
                <a:lnTo>
                  <a:pt x="6012100" y="7886662"/>
                </a:lnTo>
                <a:lnTo>
                  <a:pt x="7328818" y="8331200"/>
                </a:lnTo>
                <a:close/>
              </a:path>
              <a:path w="8026400" h="8331200">
                <a:moveTo>
                  <a:pt x="1868801" y="8331200"/>
                </a:moveTo>
                <a:lnTo>
                  <a:pt x="1750417" y="8331200"/>
                </a:lnTo>
                <a:lnTo>
                  <a:pt x="5933255" y="7892559"/>
                </a:lnTo>
                <a:lnTo>
                  <a:pt x="5933280" y="7892724"/>
                </a:lnTo>
                <a:lnTo>
                  <a:pt x="1868801" y="8331200"/>
                </a:lnTo>
                <a:close/>
              </a:path>
              <a:path w="8026400" h="8331200">
                <a:moveTo>
                  <a:pt x="5986562" y="7924800"/>
                </a:moveTo>
                <a:lnTo>
                  <a:pt x="5958489" y="7924800"/>
                </a:lnTo>
                <a:lnTo>
                  <a:pt x="5949419" y="7912100"/>
                </a:lnTo>
                <a:lnTo>
                  <a:pt x="5998447" y="7912100"/>
                </a:lnTo>
                <a:lnTo>
                  <a:pt x="5986562" y="7924800"/>
                </a:lnTo>
                <a:close/>
              </a:path>
            </a:pathLst>
          </a:custGeom>
          <a:solidFill>
            <a:srgbClr val="20E4F5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0" y="11569"/>
            <a:ext cx="7428230" cy="7899400"/>
          </a:xfrm>
          <a:custGeom>
            <a:avLst/>
            <a:gdLst/>
            <a:ahLst/>
            <a:cxnLst/>
            <a:rect l="l" t="t" r="r" b="b"/>
            <a:pathLst>
              <a:path w="7428230" h="7899400">
                <a:moveTo>
                  <a:pt x="1936255" y="5054600"/>
                </a:moveTo>
                <a:lnTo>
                  <a:pt x="1991075" y="5054600"/>
                </a:lnTo>
                <a:lnTo>
                  <a:pt x="1977134" y="5080000"/>
                </a:lnTo>
                <a:lnTo>
                  <a:pt x="1948902" y="5080000"/>
                </a:lnTo>
                <a:lnTo>
                  <a:pt x="0" y="7899400"/>
                </a:lnTo>
                <a:lnTo>
                  <a:pt x="0" y="7886700"/>
                </a:lnTo>
                <a:lnTo>
                  <a:pt x="1936255" y="5054600"/>
                </a:lnTo>
                <a:close/>
              </a:path>
              <a:path w="7428230" h="7899400">
                <a:moveTo>
                  <a:pt x="1029540" y="4953000"/>
                </a:moveTo>
                <a:lnTo>
                  <a:pt x="1092640" y="4953000"/>
                </a:lnTo>
                <a:lnTo>
                  <a:pt x="1082470" y="4978400"/>
                </a:lnTo>
                <a:lnTo>
                  <a:pt x="1052612" y="4978400"/>
                </a:lnTo>
                <a:lnTo>
                  <a:pt x="0" y="7747000"/>
                </a:lnTo>
                <a:lnTo>
                  <a:pt x="0" y="7708900"/>
                </a:lnTo>
                <a:lnTo>
                  <a:pt x="1038333" y="4978400"/>
                </a:lnTo>
                <a:lnTo>
                  <a:pt x="1029540" y="4953000"/>
                </a:lnTo>
                <a:close/>
              </a:path>
              <a:path w="7428230" h="7899400">
                <a:moveTo>
                  <a:pt x="724838" y="2590800"/>
                </a:moveTo>
                <a:lnTo>
                  <a:pt x="740930" y="2590800"/>
                </a:lnTo>
                <a:lnTo>
                  <a:pt x="0" y="7239000"/>
                </a:lnTo>
                <a:lnTo>
                  <a:pt x="0" y="7150100"/>
                </a:lnTo>
                <a:lnTo>
                  <a:pt x="724838" y="2590800"/>
                </a:lnTo>
                <a:close/>
              </a:path>
              <a:path w="7428230" h="7899400">
                <a:moveTo>
                  <a:pt x="3544411" y="5384800"/>
                </a:moveTo>
                <a:lnTo>
                  <a:pt x="3586106" y="5384800"/>
                </a:lnTo>
                <a:lnTo>
                  <a:pt x="3597574" y="5397500"/>
                </a:lnTo>
                <a:lnTo>
                  <a:pt x="3605829" y="5397500"/>
                </a:lnTo>
                <a:lnTo>
                  <a:pt x="3609915" y="5422900"/>
                </a:lnTo>
                <a:lnTo>
                  <a:pt x="3608397" y="5448300"/>
                </a:lnTo>
                <a:lnTo>
                  <a:pt x="3600990" y="5448300"/>
                </a:lnTo>
                <a:lnTo>
                  <a:pt x="3588917" y="5461000"/>
                </a:lnTo>
                <a:lnTo>
                  <a:pt x="3543187" y="5461000"/>
                </a:lnTo>
                <a:lnTo>
                  <a:pt x="3533042" y="5448300"/>
                </a:lnTo>
                <a:lnTo>
                  <a:pt x="3528118" y="5422900"/>
                </a:lnTo>
                <a:lnTo>
                  <a:pt x="3529087" y="5422900"/>
                </a:lnTo>
                <a:lnTo>
                  <a:pt x="3534799" y="5397500"/>
                </a:lnTo>
                <a:lnTo>
                  <a:pt x="3544411" y="5384800"/>
                </a:lnTo>
                <a:close/>
              </a:path>
              <a:path w="7428230" h="7899400">
                <a:moveTo>
                  <a:pt x="3345148" y="3365500"/>
                </a:moveTo>
                <a:lnTo>
                  <a:pt x="3360446" y="3365500"/>
                </a:lnTo>
                <a:lnTo>
                  <a:pt x="3572382" y="5384800"/>
                </a:lnTo>
                <a:lnTo>
                  <a:pt x="3557084" y="5384800"/>
                </a:lnTo>
                <a:lnTo>
                  <a:pt x="3345148" y="3365500"/>
                </a:lnTo>
                <a:close/>
              </a:path>
              <a:path w="7428230" h="7899400">
                <a:moveTo>
                  <a:pt x="1021945" y="4914900"/>
                </a:moveTo>
                <a:lnTo>
                  <a:pt x="1097227" y="4914900"/>
                </a:lnTo>
                <a:lnTo>
                  <a:pt x="1100752" y="4940300"/>
                </a:lnTo>
                <a:lnTo>
                  <a:pt x="1926057" y="5016500"/>
                </a:lnTo>
                <a:lnTo>
                  <a:pt x="2004704" y="5016500"/>
                </a:lnTo>
                <a:lnTo>
                  <a:pt x="2006221" y="5041900"/>
                </a:lnTo>
                <a:lnTo>
                  <a:pt x="2001268" y="5054600"/>
                </a:lnTo>
                <a:lnTo>
                  <a:pt x="1928121" y="5054600"/>
                </a:lnTo>
                <a:lnTo>
                  <a:pt x="1925671" y="5041900"/>
                </a:lnTo>
                <a:lnTo>
                  <a:pt x="1924424" y="5041900"/>
                </a:lnTo>
                <a:lnTo>
                  <a:pt x="1099120" y="4953000"/>
                </a:lnTo>
                <a:lnTo>
                  <a:pt x="1023061" y="4953000"/>
                </a:lnTo>
                <a:lnTo>
                  <a:pt x="1019373" y="4940300"/>
                </a:lnTo>
                <a:lnTo>
                  <a:pt x="1018956" y="4940300"/>
                </a:lnTo>
                <a:lnTo>
                  <a:pt x="1021945" y="4914900"/>
                </a:lnTo>
                <a:close/>
              </a:path>
              <a:path w="7428230" h="7899400">
                <a:moveTo>
                  <a:pt x="1936067" y="4991100"/>
                </a:moveTo>
                <a:lnTo>
                  <a:pt x="1985223" y="4991100"/>
                </a:lnTo>
                <a:lnTo>
                  <a:pt x="1997296" y="5016500"/>
                </a:lnTo>
                <a:lnTo>
                  <a:pt x="1931895" y="5016500"/>
                </a:lnTo>
                <a:lnTo>
                  <a:pt x="1936067" y="4991100"/>
                </a:lnTo>
                <a:close/>
              </a:path>
              <a:path w="7428230" h="7899400">
                <a:moveTo>
                  <a:pt x="728079" y="2565400"/>
                </a:moveTo>
                <a:lnTo>
                  <a:pt x="766019" y="2565400"/>
                </a:lnTo>
                <a:lnTo>
                  <a:pt x="1954409" y="4991100"/>
                </a:lnTo>
                <a:lnTo>
                  <a:pt x="1940947" y="4991100"/>
                </a:lnTo>
                <a:lnTo>
                  <a:pt x="755413" y="2590800"/>
                </a:lnTo>
                <a:lnTo>
                  <a:pt x="724838" y="2590800"/>
                </a:lnTo>
                <a:lnTo>
                  <a:pt x="728079" y="2565400"/>
                </a:lnTo>
                <a:close/>
              </a:path>
              <a:path w="7428230" h="7899400">
                <a:moveTo>
                  <a:pt x="1036568" y="4889500"/>
                </a:moveTo>
                <a:lnTo>
                  <a:pt x="1078091" y="4889500"/>
                </a:lnTo>
                <a:lnTo>
                  <a:pt x="1089380" y="4914900"/>
                </a:lnTo>
                <a:lnTo>
                  <a:pt x="1028033" y="4914900"/>
                </a:lnTo>
                <a:lnTo>
                  <a:pt x="1036568" y="4889500"/>
                </a:lnTo>
                <a:close/>
              </a:path>
              <a:path w="7428230" h="7899400">
                <a:moveTo>
                  <a:pt x="740930" y="2590800"/>
                </a:moveTo>
                <a:lnTo>
                  <a:pt x="755413" y="2590800"/>
                </a:lnTo>
                <a:lnTo>
                  <a:pt x="1062199" y="4889500"/>
                </a:lnTo>
                <a:lnTo>
                  <a:pt x="1046901" y="4889500"/>
                </a:lnTo>
                <a:lnTo>
                  <a:pt x="740930" y="2590800"/>
                </a:lnTo>
                <a:close/>
              </a:path>
              <a:path w="7428230" h="7899400">
                <a:moveTo>
                  <a:pt x="711352" y="2565400"/>
                </a:moveTo>
                <a:lnTo>
                  <a:pt x="723796" y="2565400"/>
                </a:lnTo>
                <a:lnTo>
                  <a:pt x="0" y="3530600"/>
                </a:lnTo>
                <a:lnTo>
                  <a:pt x="0" y="3517900"/>
                </a:lnTo>
                <a:lnTo>
                  <a:pt x="711352" y="2565400"/>
                </a:lnTo>
                <a:close/>
              </a:path>
              <a:path w="7428230" h="7899400">
                <a:moveTo>
                  <a:pt x="4751797" y="2895600"/>
                </a:moveTo>
                <a:lnTo>
                  <a:pt x="4756692" y="2895600"/>
                </a:lnTo>
                <a:lnTo>
                  <a:pt x="3389412" y="3327400"/>
                </a:lnTo>
                <a:lnTo>
                  <a:pt x="3388443" y="3340100"/>
                </a:lnTo>
                <a:lnTo>
                  <a:pt x="3382731" y="3365500"/>
                </a:lnTo>
                <a:lnTo>
                  <a:pt x="3319956" y="3365500"/>
                </a:lnTo>
                <a:lnTo>
                  <a:pt x="3311701" y="3340100"/>
                </a:lnTo>
                <a:lnTo>
                  <a:pt x="3307208" y="3340100"/>
                </a:lnTo>
                <a:lnTo>
                  <a:pt x="3307208" y="3327400"/>
                </a:lnTo>
                <a:lnTo>
                  <a:pt x="3384516" y="3327400"/>
                </a:lnTo>
                <a:lnTo>
                  <a:pt x="4751797" y="2895600"/>
                </a:lnTo>
                <a:close/>
              </a:path>
              <a:path w="7428230" h="7899400">
                <a:moveTo>
                  <a:pt x="3317709" y="3302000"/>
                </a:moveTo>
                <a:lnTo>
                  <a:pt x="3377345" y="3302000"/>
                </a:lnTo>
                <a:lnTo>
                  <a:pt x="3384516" y="3327400"/>
                </a:lnTo>
                <a:lnTo>
                  <a:pt x="3312103" y="3327400"/>
                </a:lnTo>
                <a:lnTo>
                  <a:pt x="3317709" y="3302000"/>
                </a:lnTo>
                <a:close/>
              </a:path>
              <a:path w="7428230" h="7899400">
                <a:moveTo>
                  <a:pt x="700746" y="2527300"/>
                </a:moveTo>
                <a:lnTo>
                  <a:pt x="782542" y="2527300"/>
                </a:lnTo>
                <a:lnTo>
                  <a:pt x="782542" y="2552700"/>
                </a:lnTo>
                <a:lnTo>
                  <a:pt x="3312103" y="3327400"/>
                </a:lnTo>
                <a:lnTo>
                  <a:pt x="3307615" y="3327400"/>
                </a:lnTo>
                <a:lnTo>
                  <a:pt x="777852" y="2552700"/>
                </a:lnTo>
                <a:lnTo>
                  <a:pt x="254845" y="2552700"/>
                </a:lnTo>
                <a:lnTo>
                  <a:pt x="700746" y="2527300"/>
                </a:lnTo>
                <a:close/>
              </a:path>
              <a:path w="7428230" h="7899400">
                <a:moveTo>
                  <a:pt x="3344128" y="3276600"/>
                </a:moveTo>
                <a:lnTo>
                  <a:pt x="3356577" y="3276600"/>
                </a:lnTo>
                <a:lnTo>
                  <a:pt x="3367841" y="3302000"/>
                </a:lnTo>
                <a:lnTo>
                  <a:pt x="3334047" y="3302000"/>
                </a:lnTo>
                <a:lnTo>
                  <a:pt x="3344128" y="3276600"/>
                </a:lnTo>
                <a:close/>
              </a:path>
              <a:path w="7428230" h="7899400">
                <a:moveTo>
                  <a:pt x="196098" y="2590800"/>
                </a:moveTo>
                <a:lnTo>
                  <a:pt x="233376" y="2590800"/>
                </a:lnTo>
                <a:lnTo>
                  <a:pt x="220168" y="2603500"/>
                </a:lnTo>
                <a:lnTo>
                  <a:pt x="210580" y="2603500"/>
                </a:lnTo>
                <a:lnTo>
                  <a:pt x="0" y="3289300"/>
                </a:lnTo>
                <a:lnTo>
                  <a:pt x="0" y="3225800"/>
                </a:lnTo>
                <a:lnTo>
                  <a:pt x="196098" y="2590800"/>
                </a:lnTo>
                <a:close/>
              </a:path>
              <a:path w="7428230" h="7899400">
                <a:moveTo>
                  <a:pt x="2021928" y="1993900"/>
                </a:moveTo>
                <a:lnTo>
                  <a:pt x="2103430" y="1993900"/>
                </a:lnTo>
                <a:lnTo>
                  <a:pt x="2104131" y="2019300"/>
                </a:lnTo>
                <a:lnTo>
                  <a:pt x="4756488" y="2857500"/>
                </a:lnTo>
                <a:lnTo>
                  <a:pt x="4823700" y="2857500"/>
                </a:lnTo>
                <a:lnTo>
                  <a:pt x="4831107" y="2870200"/>
                </a:lnTo>
                <a:lnTo>
                  <a:pt x="4834001" y="2870200"/>
                </a:lnTo>
                <a:lnTo>
                  <a:pt x="4831110" y="2895600"/>
                </a:lnTo>
                <a:lnTo>
                  <a:pt x="4822655" y="2908300"/>
                </a:lnTo>
                <a:lnTo>
                  <a:pt x="4763271" y="2908300"/>
                </a:lnTo>
                <a:lnTo>
                  <a:pt x="4756692" y="2895600"/>
                </a:lnTo>
                <a:lnTo>
                  <a:pt x="4751797" y="2895600"/>
                </a:lnTo>
                <a:lnTo>
                  <a:pt x="4751797" y="2870200"/>
                </a:lnTo>
                <a:lnTo>
                  <a:pt x="2099439" y="2032000"/>
                </a:lnTo>
                <a:lnTo>
                  <a:pt x="1971196" y="2032000"/>
                </a:lnTo>
                <a:lnTo>
                  <a:pt x="2023151" y="2019300"/>
                </a:lnTo>
                <a:lnTo>
                  <a:pt x="2021928" y="2019300"/>
                </a:lnTo>
                <a:lnTo>
                  <a:pt x="2021928" y="1993900"/>
                </a:lnTo>
                <a:close/>
              </a:path>
              <a:path w="7428230" h="7899400">
                <a:moveTo>
                  <a:pt x="4736701" y="1181100"/>
                </a:moveTo>
                <a:lnTo>
                  <a:pt x="4752613" y="1181100"/>
                </a:lnTo>
                <a:lnTo>
                  <a:pt x="4799325" y="2832100"/>
                </a:lnTo>
                <a:lnTo>
                  <a:pt x="4812775" y="2857500"/>
                </a:lnTo>
                <a:lnTo>
                  <a:pt x="4767809" y="2857500"/>
                </a:lnTo>
                <a:lnTo>
                  <a:pt x="4775190" y="2832100"/>
                </a:lnTo>
                <a:lnTo>
                  <a:pt x="4783413" y="2832100"/>
                </a:lnTo>
                <a:lnTo>
                  <a:pt x="4736701" y="1181100"/>
                </a:lnTo>
                <a:close/>
              </a:path>
              <a:path w="7428230" h="7899400">
                <a:moveTo>
                  <a:pt x="175350" y="2552700"/>
                </a:moveTo>
                <a:lnTo>
                  <a:pt x="701766" y="2552700"/>
                </a:lnTo>
                <a:lnTo>
                  <a:pt x="255865" y="2565400"/>
                </a:lnTo>
                <a:lnTo>
                  <a:pt x="251836" y="2590800"/>
                </a:lnTo>
                <a:lnTo>
                  <a:pt x="181692" y="2590800"/>
                </a:lnTo>
                <a:lnTo>
                  <a:pt x="177023" y="2565400"/>
                </a:lnTo>
                <a:lnTo>
                  <a:pt x="174476" y="2565400"/>
                </a:lnTo>
                <a:lnTo>
                  <a:pt x="175350" y="2552700"/>
                </a:lnTo>
                <a:close/>
              </a:path>
              <a:path w="7428230" h="7899400">
                <a:moveTo>
                  <a:pt x="706253" y="2552700"/>
                </a:moveTo>
                <a:lnTo>
                  <a:pt x="776832" y="2552700"/>
                </a:lnTo>
                <a:lnTo>
                  <a:pt x="776832" y="2565400"/>
                </a:lnTo>
                <a:lnTo>
                  <a:pt x="706661" y="2565400"/>
                </a:lnTo>
                <a:lnTo>
                  <a:pt x="706253" y="2552700"/>
                </a:lnTo>
                <a:close/>
              </a:path>
              <a:path w="7428230" h="7899400">
                <a:moveTo>
                  <a:pt x="190253" y="2527300"/>
                </a:moveTo>
                <a:lnTo>
                  <a:pt x="241408" y="2527300"/>
                </a:lnTo>
                <a:lnTo>
                  <a:pt x="249762" y="2552700"/>
                </a:lnTo>
                <a:lnTo>
                  <a:pt x="180851" y="2552700"/>
                </a:lnTo>
                <a:lnTo>
                  <a:pt x="190253" y="2527300"/>
                </a:lnTo>
                <a:close/>
              </a:path>
              <a:path w="7428230" h="7899400">
                <a:moveTo>
                  <a:pt x="1971196" y="2032000"/>
                </a:moveTo>
                <a:lnTo>
                  <a:pt x="2028862" y="2032000"/>
                </a:lnTo>
                <a:lnTo>
                  <a:pt x="781930" y="2527300"/>
                </a:lnTo>
                <a:lnTo>
                  <a:pt x="705030" y="2527300"/>
                </a:lnTo>
                <a:lnTo>
                  <a:pt x="705846" y="2501900"/>
                </a:lnTo>
                <a:lnTo>
                  <a:pt x="776219" y="2501900"/>
                </a:lnTo>
                <a:lnTo>
                  <a:pt x="1971196" y="2032000"/>
                </a:lnTo>
                <a:close/>
              </a:path>
              <a:path w="7428230" h="7899400">
                <a:moveTo>
                  <a:pt x="0" y="711200"/>
                </a:moveTo>
                <a:lnTo>
                  <a:pt x="217721" y="2527300"/>
                </a:lnTo>
                <a:lnTo>
                  <a:pt x="202830" y="2527300"/>
                </a:lnTo>
                <a:lnTo>
                  <a:pt x="0" y="838200"/>
                </a:lnTo>
                <a:lnTo>
                  <a:pt x="0" y="711200"/>
                </a:lnTo>
                <a:close/>
              </a:path>
              <a:path w="7428230" h="7899400">
                <a:moveTo>
                  <a:pt x="1753081" y="977900"/>
                </a:moveTo>
                <a:lnTo>
                  <a:pt x="1766340" y="977900"/>
                </a:lnTo>
                <a:lnTo>
                  <a:pt x="770100" y="2501900"/>
                </a:lnTo>
                <a:lnTo>
                  <a:pt x="756841" y="2501900"/>
                </a:lnTo>
                <a:lnTo>
                  <a:pt x="1753081" y="977900"/>
                </a:lnTo>
                <a:close/>
              </a:path>
              <a:path w="7428230" h="7899400">
                <a:moveTo>
                  <a:pt x="845712" y="1244600"/>
                </a:moveTo>
                <a:lnTo>
                  <a:pt x="884940" y="1244600"/>
                </a:lnTo>
                <a:lnTo>
                  <a:pt x="879433" y="1257300"/>
                </a:lnTo>
                <a:lnTo>
                  <a:pt x="867398" y="1257300"/>
                </a:lnTo>
                <a:lnTo>
                  <a:pt x="752557" y="2501900"/>
                </a:lnTo>
                <a:lnTo>
                  <a:pt x="722776" y="2501900"/>
                </a:lnTo>
                <a:lnTo>
                  <a:pt x="716703" y="2489200"/>
                </a:lnTo>
                <a:lnTo>
                  <a:pt x="737666" y="2489200"/>
                </a:lnTo>
                <a:lnTo>
                  <a:pt x="852712" y="1257300"/>
                </a:lnTo>
                <a:lnTo>
                  <a:pt x="845712" y="1244600"/>
                </a:lnTo>
                <a:close/>
              </a:path>
              <a:path w="7428230" h="7899400">
                <a:moveTo>
                  <a:pt x="0" y="12700"/>
                </a:moveTo>
                <a:lnTo>
                  <a:pt x="737462" y="2489200"/>
                </a:lnTo>
                <a:lnTo>
                  <a:pt x="716703" y="2489200"/>
                </a:lnTo>
                <a:lnTo>
                  <a:pt x="0" y="76200"/>
                </a:lnTo>
                <a:lnTo>
                  <a:pt x="0" y="12700"/>
                </a:lnTo>
                <a:close/>
              </a:path>
              <a:path w="7428230" h="7899400">
                <a:moveTo>
                  <a:pt x="2044093" y="2032000"/>
                </a:moveTo>
                <a:lnTo>
                  <a:pt x="2090677" y="2032000"/>
                </a:lnTo>
                <a:lnTo>
                  <a:pt x="2078914" y="2057400"/>
                </a:lnTo>
                <a:lnTo>
                  <a:pt x="2050892" y="2057400"/>
                </a:lnTo>
                <a:lnTo>
                  <a:pt x="2044093" y="2032000"/>
                </a:lnTo>
                <a:close/>
              </a:path>
              <a:path w="7428230" h="7899400">
                <a:moveTo>
                  <a:pt x="2032585" y="1981200"/>
                </a:moveTo>
                <a:lnTo>
                  <a:pt x="2088641" y="1981200"/>
                </a:lnTo>
                <a:lnTo>
                  <a:pt x="2098062" y="1993900"/>
                </a:lnTo>
                <a:lnTo>
                  <a:pt x="2027690" y="1993900"/>
                </a:lnTo>
                <a:lnTo>
                  <a:pt x="2032585" y="1981200"/>
                </a:lnTo>
                <a:close/>
              </a:path>
              <a:path w="7428230" h="7899400">
                <a:moveTo>
                  <a:pt x="1777967" y="977900"/>
                </a:moveTo>
                <a:lnTo>
                  <a:pt x="1799588" y="977900"/>
                </a:lnTo>
                <a:lnTo>
                  <a:pt x="2060479" y="1981200"/>
                </a:lnTo>
                <a:lnTo>
                  <a:pt x="2045590" y="1981200"/>
                </a:lnTo>
                <a:lnTo>
                  <a:pt x="1784699" y="1003300"/>
                </a:lnTo>
                <a:lnTo>
                  <a:pt x="1778375" y="1003300"/>
                </a:lnTo>
                <a:lnTo>
                  <a:pt x="1777967" y="977900"/>
                </a:lnTo>
                <a:close/>
              </a:path>
              <a:path w="7428230" h="7899400">
                <a:moveTo>
                  <a:pt x="1740842" y="952500"/>
                </a:moveTo>
                <a:lnTo>
                  <a:pt x="1745330" y="952500"/>
                </a:lnTo>
                <a:lnTo>
                  <a:pt x="904319" y="1206500"/>
                </a:lnTo>
                <a:lnTo>
                  <a:pt x="903844" y="1219200"/>
                </a:lnTo>
                <a:lnTo>
                  <a:pt x="900366" y="1244600"/>
                </a:lnTo>
                <a:lnTo>
                  <a:pt x="828846" y="1244600"/>
                </a:lnTo>
                <a:lnTo>
                  <a:pt x="823539" y="1219200"/>
                </a:lnTo>
                <a:lnTo>
                  <a:pt x="823262" y="1206500"/>
                </a:lnTo>
                <a:lnTo>
                  <a:pt x="900239" y="1206500"/>
                </a:lnTo>
                <a:lnTo>
                  <a:pt x="1740842" y="952500"/>
                </a:lnTo>
                <a:close/>
              </a:path>
              <a:path w="7428230" h="7899400">
                <a:moveTo>
                  <a:pt x="113045" y="0"/>
                </a:moveTo>
                <a:lnTo>
                  <a:pt x="128225" y="0"/>
                </a:lnTo>
                <a:lnTo>
                  <a:pt x="849244" y="1181100"/>
                </a:lnTo>
                <a:lnTo>
                  <a:pt x="889201" y="1181100"/>
                </a:lnTo>
                <a:lnTo>
                  <a:pt x="898811" y="1206500"/>
                </a:lnTo>
                <a:lnTo>
                  <a:pt x="827612" y="1206500"/>
                </a:lnTo>
                <a:lnTo>
                  <a:pt x="836189" y="1181100"/>
                </a:lnTo>
                <a:lnTo>
                  <a:pt x="113045" y="0"/>
                </a:lnTo>
                <a:close/>
              </a:path>
              <a:path w="7428230" h="7899400">
                <a:moveTo>
                  <a:pt x="4713447" y="1155700"/>
                </a:moveTo>
                <a:lnTo>
                  <a:pt x="4774694" y="1155700"/>
                </a:lnTo>
                <a:lnTo>
                  <a:pt x="4764820" y="1181100"/>
                </a:lnTo>
                <a:lnTo>
                  <a:pt x="4723831" y="1181100"/>
                </a:lnTo>
                <a:lnTo>
                  <a:pt x="4713447" y="1155700"/>
                </a:lnTo>
                <a:close/>
              </a:path>
              <a:path w="7428230" h="7899400">
                <a:moveTo>
                  <a:pt x="4702621" y="1143000"/>
                </a:moveTo>
                <a:lnTo>
                  <a:pt x="4784842" y="1143000"/>
                </a:lnTo>
                <a:lnTo>
                  <a:pt x="4781585" y="1155700"/>
                </a:lnTo>
                <a:lnTo>
                  <a:pt x="4706123" y="1155700"/>
                </a:lnTo>
                <a:lnTo>
                  <a:pt x="4702621" y="1143000"/>
                </a:lnTo>
                <a:close/>
              </a:path>
              <a:path w="7428230" h="7899400">
                <a:moveTo>
                  <a:pt x="7368221" y="0"/>
                </a:moveTo>
                <a:lnTo>
                  <a:pt x="7427953" y="0"/>
                </a:lnTo>
                <a:lnTo>
                  <a:pt x="4783618" y="1143000"/>
                </a:lnTo>
                <a:lnTo>
                  <a:pt x="4716725" y="1143000"/>
                </a:lnTo>
                <a:lnTo>
                  <a:pt x="4704850" y="1142166"/>
                </a:lnTo>
                <a:lnTo>
                  <a:pt x="4704052" y="1142166"/>
                </a:lnTo>
                <a:lnTo>
                  <a:pt x="4709659" y="1117600"/>
                </a:lnTo>
                <a:lnTo>
                  <a:pt x="4777498" y="1117600"/>
                </a:lnTo>
                <a:lnTo>
                  <a:pt x="7368221" y="0"/>
                </a:lnTo>
                <a:close/>
              </a:path>
              <a:path w="7428230" h="7899400">
                <a:moveTo>
                  <a:pt x="1741046" y="939800"/>
                </a:moveTo>
                <a:lnTo>
                  <a:pt x="1822434" y="939800"/>
                </a:lnTo>
                <a:lnTo>
                  <a:pt x="4716725" y="1143000"/>
                </a:lnTo>
                <a:lnTo>
                  <a:pt x="1821005" y="952500"/>
                </a:lnTo>
                <a:lnTo>
                  <a:pt x="1740842" y="952500"/>
                </a:lnTo>
                <a:lnTo>
                  <a:pt x="1741046" y="939800"/>
                </a:lnTo>
                <a:close/>
              </a:path>
              <a:path w="7428230" h="7899400">
                <a:moveTo>
                  <a:pt x="4704052" y="1142166"/>
                </a:moveTo>
                <a:lnTo>
                  <a:pt x="4716725" y="1143000"/>
                </a:lnTo>
                <a:lnTo>
                  <a:pt x="4703862" y="1143000"/>
                </a:lnTo>
                <a:lnTo>
                  <a:pt x="4704052" y="1142166"/>
                </a:lnTo>
                <a:close/>
              </a:path>
              <a:path w="7428230" h="7899400">
                <a:moveTo>
                  <a:pt x="4719185" y="1104900"/>
                </a:moveTo>
                <a:lnTo>
                  <a:pt x="4764495" y="1104900"/>
                </a:lnTo>
                <a:lnTo>
                  <a:pt x="4771704" y="1117600"/>
                </a:lnTo>
                <a:lnTo>
                  <a:pt x="4709659" y="1117600"/>
                </a:lnTo>
                <a:lnTo>
                  <a:pt x="4719185" y="1104900"/>
                </a:lnTo>
                <a:close/>
              </a:path>
              <a:path w="7428230" h="7899400">
                <a:moveTo>
                  <a:pt x="1745941" y="952500"/>
                </a:moveTo>
                <a:lnTo>
                  <a:pt x="1817129" y="952500"/>
                </a:lnTo>
                <a:lnTo>
                  <a:pt x="1816313" y="977900"/>
                </a:lnTo>
                <a:lnTo>
                  <a:pt x="1746758" y="977900"/>
                </a:lnTo>
                <a:lnTo>
                  <a:pt x="1745941" y="952500"/>
                </a:lnTo>
                <a:close/>
              </a:path>
              <a:path w="7428230" h="7899400">
                <a:moveTo>
                  <a:pt x="442934" y="0"/>
                </a:moveTo>
                <a:lnTo>
                  <a:pt x="466539" y="0"/>
                </a:lnTo>
                <a:lnTo>
                  <a:pt x="1753693" y="914400"/>
                </a:lnTo>
                <a:lnTo>
                  <a:pt x="1817129" y="914400"/>
                </a:lnTo>
                <a:lnTo>
                  <a:pt x="1817333" y="939800"/>
                </a:lnTo>
                <a:lnTo>
                  <a:pt x="1744514" y="939800"/>
                </a:lnTo>
                <a:lnTo>
                  <a:pt x="442934" y="0"/>
                </a:lnTo>
                <a:close/>
              </a:path>
              <a:path w="7428230" h="7899400">
                <a:moveTo>
                  <a:pt x="1884037" y="279400"/>
                </a:moveTo>
                <a:lnTo>
                  <a:pt x="1899130" y="279400"/>
                </a:lnTo>
                <a:lnTo>
                  <a:pt x="1796120" y="914400"/>
                </a:lnTo>
                <a:lnTo>
                  <a:pt x="1772663" y="914400"/>
                </a:lnTo>
                <a:lnTo>
                  <a:pt x="1776131" y="889000"/>
                </a:lnTo>
                <a:lnTo>
                  <a:pt x="1781027" y="889000"/>
                </a:lnTo>
                <a:lnTo>
                  <a:pt x="1884037" y="279400"/>
                </a:lnTo>
                <a:close/>
              </a:path>
              <a:path w="7428230" h="7899400">
                <a:moveTo>
                  <a:pt x="1862822" y="266700"/>
                </a:moveTo>
                <a:lnTo>
                  <a:pt x="1937274" y="266700"/>
                </a:lnTo>
                <a:lnTo>
                  <a:pt x="1931199" y="279400"/>
                </a:lnTo>
                <a:lnTo>
                  <a:pt x="1871689" y="279400"/>
                </a:lnTo>
                <a:lnTo>
                  <a:pt x="1862822" y="266700"/>
                </a:lnTo>
                <a:close/>
              </a:path>
              <a:path w="7428230" h="7899400">
                <a:moveTo>
                  <a:pt x="1857644" y="254000"/>
                </a:moveTo>
                <a:lnTo>
                  <a:pt x="1939034" y="254000"/>
                </a:lnTo>
                <a:lnTo>
                  <a:pt x="1938905" y="266700"/>
                </a:lnTo>
                <a:lnTo>
                  <a:pt x="1857933" y="266700"/>
                </a:lnTo>
                <a:lnTo>
                  <a:pt x="1857644" y="254000"/>
                </a:lnTo>
                <a:close/>
              </a:path>
              <a:path w="7428230" h="7899400">
                <a:moveTo>
                  <a:pt x="4229800" y="0"/>
                </a:moveTo>
                <a:lnTo>
                  <a:pt x="4297293" y="0"/>
                </a:lnTo>
                <a:lnTo>
                  <a:pt x="1880733" y="254000"/>
                </a:lnTo>
                <a:lnTo>
                  <a:pt x="4229800" y="0"/>
                </a:lnTo>
                <a:close/>
              </a:path>
              <a:path w="7428230" h="7899400">
                <a:moveTo>
                  <a:pt x="1937479" y="241300"/>
                </a:moveTo>
                <a:lnTo>
                  <a:pt x="1939110" y="241300"/>
                </a:lnTo>
                <a:lnTo>
                  <a:pt x="1880733" y="254000"/>
                </a:lnTo>
                <a:lnTo>
                  <a:pt x="1937479" y="241300"/>
                </a:lnTo>
                <a:close/>
              </a:path>
              <a:path w="7428230" h="7899400">
                <a:moveTo>
                  <a:pt x="1114876" y="0"/>
                </a:moveTo>
                <a:lnTo>
                  <a:pt x="1177525" y="0"/>
                </a:lnTo>
                <a:lnTo>
                  <a:pt x="1862415" y="215900"/>
                </a:lnTo>
                <a:lnTo>
                  <a:pt x="1933687" y="215900"/>
                </a:lnTo>
                <a:lnTo>
                  <a:pt x="1937479" y="241300"/>
                </a:lnTo>
                <a:lnTo>
                  <a:pt x="1857519" y="241300"/>
                </a:lnTo>
                <a:lnTo>
                  <a:pt x="1114876" y="0"/>
                </a:lnTo>
                <a:close/>
              </a:path>
              <a:path w="7428230" h="7899400">
                <a:moveTo>
                  <a:pt x="1883297" y="203200"/>
                </a:moveTo>
                <a:lnTo>
                  <a:pt x="1911370" y="203200"/>
                </a:lnTo>
                <a:lnTo>
                  <a:pt x="1920441" y="215900"/>
                </a:lnTo>
                <a:lnTo>
                  <a:pt x="1871412" y="215900"/>
                </a:lnTo>
                <a:lnTo>
                  <a:pt x="1883297" y="203200"/>
                </a:lnTo>
                <a:close/>
              </a:path>
            </a:pathLst>
          </a:custGeom>
          <a:solidFill>
            <a:srgbClr val="20E4F5">
              <a:alpha val="21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004AAC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5140374" cy="598973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8851" y="396875"/>
            <a:ext cx="11530839" cy="18568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rgbClr val="004AAC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186463" y="2294393"/>
            <a:ext cx="10541000" cy="66903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50" b="0" i="0">
                <a:solidFill>
                  <a:srgbClr val="002659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g"/><Relationship Id="rId3" Type="http://schemas.openxmlformats.org/officeDocument/2006/relationships/image" Target="../media/image66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6.jpg"/><Relationship Id="rId4" Type="http://schemas.openxmlformats.org/officeDocument/2006/relationships/image" Target="../media/image15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5" Type="http://schemas.openxmlformats.org/officeDocument/2006/relationships/image" Target="../media/image19.jpg"/><Relationship Id="rId6" Type="http://schemas.openxmlformats.org/officeDocument/2006/relationships/image" Target="../media/image20.jpg"/><Relationship Id="rId7" Type="http://schemas.openxmlformats.org/officeDocument/2006/relationships/image" Target="../media/image21.jpg"/><Relationship Id="rId8" Type="http://schemas.openxmlformats.org/officeDocument/2006/relationships/image" Target="../media/image22.jpg"/><Relationship Id="rId9" Type="http://schemas.openxmlformats.org/officeDocument/2006/relationships/image" Target="../media/image23.jp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2" Type="http://schemas.openxmlformats.org/officeDocument/2006/relationships/image" Target="../media/image26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27.jpg"/><Relationship Id="rId4" Type="http://schemas.openxmlformats.org/officeDocument/2006/relationships/image" Target="../media/image28.jpg"/><Relationship Id="rId5" Type="http://schemas.openxmlformats.org/officeDocument/2006/relationships/image" Target="../media/image29.jpg"/><Relationship Id="rId6" Type="http://schemas.openxmlformats.org/officeDocument/2006/relationships/image" Target="../media/image30.jpg"/><Relationship Id="rId7" Type="http://schemas.openxmlformats.org/officeDocument/2006/relationships/image" Target="../media/image31.jpg"/><Relationship Id="rId8" Type="http://schemas.openxmlformats.org/officeDocument/2006/relationships/image" Target="../media/image32.jpg"/><Relationship Id="rId9" Type="http://schemas.openxmlformats.org/officeDocument/2006/relationships/image" Target="../media/image33.jpg"/><Relationship Id="rId10" Type="http://schemas.openxmlformats.org/officeDocument/2006/relationships/image" Target="../media/image25.png"/><Relationship Id="rId11" Type="http://schemas.openxmlformats.org/officeDocument/2006/relationships/image" Target="../media/image34.png"/><Relationship Id="rId12" Type="http://schemas.openxmlformats.org/officeDocument/2006/relationships/image" Target="../media/image35.jpg"/><Relationship Id="rId13" Type="http://schemas.openxmlformats.org/officeDocument/2006/relationships/image" Target="../media/image36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15.png"/><Relationship Id="rId6" Type="http://schemas.openxmlformats.org/officeDocument/2006/relationships/image" Target="../media/image40.jpg"/><Relationship Id="rId7" Type="http://schemas.openxmlformats.org/officeDocument/2006/relationships/image" Target="../media/image41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42.png"/><Relationship Id="rId4" Type="http://schemas.openxmlformats.org/officeDocument/2006/relationships/image" Target="../media/image15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Relationship Id="rId3" Type="http://schemas.openxmlformats.org/officeDocument/2006/relationships/image" Target="../media/image15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0"/>
            <a:ext cx="18283555" cy="10287000"/>
          </a:xfrm>
          <a:custGeom>
            <a:avLst/>
            <a:gdLst/>
            <a:ahLst/>
            <a:cxnLst/>
            <a:rect l="l" t="t" r="r" b="b"/>
            <a:pathLst>
              <a:path w="18283555" h="10287000">
                <a:moveTo>
                  <a:pt x="18283533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3533" y="0"/>
                </a:lnTo>
                <a:lnTo>
                  <a:pt x="18283533" y="10286999"/>
                </a:lnTo>
                <a:close/>
              </a:path>
            </a:pathLst>
          </a:custGeom>
          <a:solidFill>
            <a:srgbClr val="000000">
              <a:alpha val="64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296153" y="246709"/>
            <a:ext cx="17696180" cy="9793605"/>
            <a:chOff x="296153" y="246709"/>
            <a:chExt cx="17696180" cy="9793605"/>
          </a:xfrm>
        </p:grpSpPr>
        <p:sp>
          <p:nvSpPr>
            <p:cNvPr id="5" name="object 5" descr=""/>
            <p:cNvSpPr/>
            <p:nvPr/>
          </p:nvSpPr>
          <p:spPr>
            <a:xfrm>
              <a:off x="315203" y="568913"/>
              <a:ext cx="17658080" cy="9149080"/>
            </a:xfrm>
            <a:custGeom>
              <a:avLst/>
              <a:gdLst/>
              <a:ahLst/>
              <a:cxnLst/>
              <a:rect l="l" t="t" r="r" b="b"/>
              <a:pathLst>
                <a:path w="17658080" h="9149080">
                  <a:moveTo>
                    <a:pt x="0" y="0"/>
                  </a:moveTo>
                  <a:lnTo>
                    <a:pt x="17657466" y="0"/>
                  </a:lnTo>
                  <a:lnTo>
                    <a:pt x="17657466" y="9149059"/>
                  </a:lnTo>
                  <a:lnTo>
                    <a:pt x="0" y="914905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515889" y="5516333"/>
              <a:ext cx="7255509" cy="332105"/>
            </a:xfrm>
            <a:custGeom>
              <a:avLst/>
              <a:gdLst/>
              <a:ahLst/>
              <a:cxnLst/>
              <a:rect l="l" t="t" r="r" b="b"/>
              <a:pathLst>
                <a:path w="7255509" h="332104">
                  <a:moveTo>
                    <a:pt x="3392220" y="129247"/>
                  </a:moveTo>
                  <a:lnTo>
                    <a:pt x="0" y="165938"/>
                  </a:lnTo>
                  <a:lnTo>
                    <a:pt x="3392220" y="202628"/>
                  </a:lnTo>
                  <a:lnTo>
                    <a:pt x="3392220" y="180467"/>
                  </a:lnTo>
                  <a:lnTo>
                    <a:pt x="2049259" y="165938"/>
                  </a:lnTo>
                  <a:lnTo>
                    <a:pt x="3392220" y="151409"/>
                  </a:lnTo>
                  <a:lnTo>
                    <a:pt x="3392220" y="129247"/>
                  </a:lnTo>
                  <a:close/>
                </a:path>
                <a:path w="7255509" h="332104">
                  <a:moveTo>
                    <a:pt x="3793452" y="163385"/>
                  </a:moveTo>
                  <a:lnTo>
                    <a:pt x="3790607" y="155905"/>
                  </a:lnTo>
                  <a:lnTo>
                    <a:pt x="3788054" y="151561"/>
                  </a:lnTo>
                  <a:lnTo>
                    <a:pt x="3788359" y="151257"/>
                  </a:lnTo>
                  <a:lnTo>
                    <a:pt x="3754501" y="127889"/>
                  </a:lnTo>
                  <a:lnTo>
                    <a:pt x="3755402" y="123545"/>
                  </a:lnTo>
                  <a:lnTo>
                    <a:pt x="3755402" y="121310"/>
                  </a:lnTo>
                  <a:lnTo>
                    <a:pt x="3754336" y="114134"/>
                  </a:lnTo>
                  <a:lnTo>
                    <a:pt x="3751122" y="107099"/>
                  </a:lnTo>
                  <a:lnTo>
                    <a:pt x="3745738" y="100304"/>
                  </a:lnTo>
                  <a:lnTo>
                    <a:pt x="3738181" y="93903"/>
                  </a:lnTo>
                  <a:lnTo>
                    <a:pt x="3723741" y="115620"/>
                  </a:lnTo>
                  <a:lnTo>
                    <a:pt x="3700703" y="134988"/>
                  </a:lnTo>
                  <a:lnTo>
                    <a:pt x="3670198" y="151409"/>
                  </a:lnTo>
                  <a:lnTo>
                    <a:pt x="3633343" y="164287"/>
                  </a:lnTo>
                  <a:lnTo>
                    <a:pt x="3744328" y="49123"/>
                  </a:lnTo>
                  <a:lnTo>
                    <a:pt x="3629152" y="160096"/>
                  </a:lnTo>
                  <a:lnTo>
                    <a:pt x="3642004" y="123329"/>
                  </a:lnTo>
                  <a:lnTo>
                    <a:pt x="3658374" y="92862"/>
                  </a:lnTo>
                  <a:lnTo>
                    <a:pt x="3677704" y="69850"/>
                  </a:lnTo>
                  <a:lnTo>
                    <a:pt x="3699395" y="55410"/>
                  </a:lnTo>
                  <a:lnTo>
                    <a:pt x="3692982" y="47853"/>
                  </a:lnTo>
                  <a:lnTo>
                    <a:pt x="3686200" y="42468"/>
                  </a:lnTo>
                  <a:lnTo>
                    <a:pt x="3679152" y="39255"/>
                  </a:lnTo>
                  <a:lnTo>
                    <a:pt x="3671989" y="38188"/>
                  </a:lnTo>
                  <a:lnTo>
                    <a:pt x="3669741" y="38188"/>
                  </a:lnTo>
                  <a:lnTo>
                    <a:pt x="3665397" y="39077"/>
                  </a:lnTo>
                  <a:lnTo>
                    <a:pt x="3664051" y="35344"/>
                  </a:lnTo>
                  <a:lnTo>
                    <a:pt x="3640683" y="3886"/>
                  </a:lnTo>
                  <a:lnTo>
                    <a:pt x="3624656" y="0"/>
                  </a:lnTo>
                  <a:lnTo>
                    <a:pt x="3617176" y="2844"/>
                  </a:lnTo>
                  <a:lnTo>
                    <a:pt x="3592461" y="31889"/>
                  </a:lnTo>
                  <a:lnTo>
                    <a:pt x="3589464" y="39230"/>
                  </a:lnTo>
                  <a:lnTo>
                    <a:pt x="3585121" y="38328"/>
                  </a:lnTo>
                  <a:lnTo>
                    <a:pt x="3582873" y="38328"/>
                  </a:lnTo>
                  <a:lnTo>
                    <a:pt x="3575710" y="39408"/>
                  </a:lnTo>
                  <a:lnTo>
                    <a:pt x="3568662" y="42621"/>
                  </a:lnTo>
                  <a:lnTo>
                    <a:pt x="3561880" y="48006"/>
                  </a:lnTo>
                  <a:lnTo>
                    <a:pt x="3555466" y="55562"/>
                  </a:lnTo>
                  <a:lnTo>
                    <a:pt x="3577272" y="70053"/>
                  </a:lnTo>
                  <a:lnTo>
                    <a:pt x="3596690" y="93205"/>
                  </a:lnTo>
                  <a:lnTo>
                    <a:pt x="3613137" y="123863"/>
                  </a:lnTo>
                  <a:lnTo>
                    <a:pt x="3626002" y="160845"/>
                  </a:lnTo>
                  <a:lnTo>
                    <a:pt x="3510242" y="49263"/>
                  </a:lnTo>
                  <a:lnTo>
                    <a:pt x="3621062" y="164287"/>
                  </a:lnTo>
                  <a:lnTo>
                    <a:pt x="3584498" y="151434"/>
                  </a:lnTo>
                  <a:lnTo>
                    <a:pt x="3554171" y="135064"/>
                  </a:lnTo>
                  <a:lnTo>
                    <a:pt x="3531235" y="115747"/>
                  </a:lnTo>
                  <a:lnTo>
                    <a:pt x="3516833" y="94043"/>
                  </a:lnTo>
                  <a:lnTo>
                    <a:pt x="3509276" y="100457"/>
                  </a:lnTo>
                  <a:lnTo>
                    <a:pt x="3503892" y="107251"/>
                  </a:lnTo>
                  <a:lnTo>
                    <a:pt x="3500678" y="114287"/>
                  </a:lnTo>
                  <a:lnTo>
                    <a:pt x="3499599" y="121450"/>
                  </a:lnTo>
                  <a:lnTo>
                    <a:pt x="3499599" y="123698"/>
                  </a:lnTo>
                  <a:lnTo>
                    <a:pt x="3500501" y="128041"/>
                  </a:lnTo>
                  <a:lnTo>
                    <a:pt x="3496754" y="129387"/>
                  </a:lnTo>
                  <a:lnTo>
                    <a:pt x="3465309" y="152755"/>
                  </a:lnTo>
                  <a:lnTo>
                    <a:pt x="3461410" y="168783"/>
                  </a:lnTo>
                  <a:lnTo>
                    <a:pt x="3464255" y="176263"/>
                  </a:lnTo>
                  <a:lnTo>
                    <a:pt x="3493312" y="200977"/>
                  </a:lnTo>
                  <a:lnTo>
                    <a:pt x="3500653" y="203974"/>
                  </a:lnTo>
                  <a:lnTo>
                    <a:pt x="3499751" y="208318"/>
                  </a:lnTo>
                  <a:lnTo>
                    <a:pt x="3499751" y="210566"/>
                  </a:lnTo>
                  <a:lnTo>
                    <a:pt x="3500818" y="217728"/>
                  </a:lnTo>
                  <a:lnTo>
                    <a:pt x="3504044" y="224777"/>
                  </a:lnTo>
                  <a:lnTo>
                    <a:pt x="3509416" y="231559"/>
                  </a:lnTo>
                  <a:lnTo>
                    <a:pt x="3516973" y="237972"/>
                  </a:lnTo>
                  <a:lnTo>
                    <a:pt x="3531412" y="216281"/>
                  </a:lnTo>
                  <a:lnTo>
                    <a:pt x="3554438" y="196951"/>
                  </a:lnTo>
                  <a:lnTo>
                    <a:pt x="3584905" y="180581"/>
                  </a:lnTo>
                  <a:lnTo>
                    <a:pt x="3621659" y="167728"/>
                  </a:lnTo>
                  <a:lnTo>
                    <a:pt x="3510381" y="283197"/>
                  </a:lnTo>
                  <a:lnTo>
                    <a:pt x="3626002" y="171780"/>
                  </a:lnTo>
                  <a:lnTo>
                    <a:pt x="3613150" y="208622"/>
                  </a:lnTo>
                  <a:lnTo>
                    <a:pt x="3596767" y="239128"/>
                  </a:lnTo>
                  <a:lnTo>
                    <a:pt x="3577399" y="262166"/>
                  </a:lnTo>
                  <a:lnTo>
                    <a:pt x="3555619" y="276618"/>
                  </a:lnTo>
                  <a:lnTo>
                    <a:pt x="3562032" y="284175"/>
                  </a:lnTo>
                  <a:lnTo>
                    <a:pt x="3568814" y="289547"/>
                  </a:lnTo>
                  <a:lnTo>
                    <a:pt x="3575862" y="292773"/>
                  </a:lnTo>
                  <a:lnTo>
                    <a:pt x="3583025" y="293839"/>
                  </a:lnTo>
                  <a:lnTo>
                    <a:pt x="3585273" y="293839"/>
                  </a:lnTo>
                  <a:lnTo>
                    <a:pt x="3589617" y="292938"/>
                  </a:lnTo>
                  <a:lnTo>
                    <a:pt x="3590963" y="296684"/>
                  </a:lnTo>
                  <a:lnTo>
                    <a:pt x="3615080" y="328129"/>
                  </a:lnTo>
                  <a:lnTo>
                    <a:pt x="3624808" y="332028"/>
                  </a:lnTo>
                  <a:lnTo>
                    <a:pt x="3630650" y="332028"/>
                  </a:lnTo>
                  <a:lnTo>
                    <a:pt x="3664204" y="296837"/>
                  </a:lnTo>
                  <a:lnTo>
                    <a:pt x="3665550" y="293090"/>
                  </a:lnTo>
                  <a:lnTo>
                    <a:pt x="3669893" y="293992"/>
                  </a:lnTo>
                  <a:lnTo>
                    <a:pt x="3672141" y="293992"/>
                  </a:lnTo>
                  <a:lnTo>
                    <a:pt x="3679304" y="292912"/>
                  </a:lnTo>
                  <a:lnTo>
                    <a:pt x="3686340" y="289699"/>
                  </a:lnTo>
                  <a:lnTo>
                    <a:pt x="3693134" y="284314"/>
                  </a:lnTo>
                  <a:lnTo>
                    <a:pt x="3699548" y="276758"/>
                  </a:lnTo>
                  <a:lnTo>
                    <a:pt x="3677869" y="262432"/>
                  </a:lnTo>
                  <a:lnTo>
                    <a:pt x="3658578" y="239522"/>
                  </a:lnTo>
                  <a:lnTo>
                    <a:pt x="3642220" y="209181"/>
                  </a:lnTo>
                  <a:lnTo>
                    <a:pt x="3629304" y="172529"/>
                  </a:lnTo>
                  <a:lnTo>
                    <a:pt x="3744328" y="283349"/>
                  </a:lnTo>
                  <a:lnTo>
                    <a:pt x="3632746" y="167589"/>
                  </a:lnTo>
                  <a:lnTo>
                    <a:pt x="3669728" y="180454"/>
                  </a:lnTo>
                  <a:lnTo>
                    <a:pt x="3700386" y="196900"/>
                  </a:lnTo>
                  <a:lnTo>
                    <a:pt x="3723538" y="216319"/>
                  </a:lnTo>
                  <a:lnTo>
                    <a:pt x="3738029" y="238125"/>
                  </a:lnTo>
                  <a:lnTo>
                    <a:pt x="3745585" y="231711"/>
                  </a:lnTo>
                  <a:lnTo>
                    <a:pt x="3750970" y="224929"/>
                  </a:lnTo>
                  <a:lnTo>
                    <a:pt x="3754183" y="217881"/>
                  </a:lnTo>
                  <a:lnTo>
                    <a:pt x="3755250" y="210718"/>
                  </a:lnTo>
                  <a:lnTo>
                    <a:pt x="3755250" y="208470"/>
                  </a:lnTo>
                  <a:lnTo>
                    <a:pt x="3754361" y="204127"/>
                  </a:lnTo>
                  <a:lnTo>
                    <a:pt x="3758107" y="202780"/>
                  </a:lnTo>
                  <a:lnTo>
                    <a:pt x="3789553" y="179412"/>
                  </a:lnTo>
                  <a:lnTo>
                    <a:pt x="3793299" y="169227"/>
                  </a:lnTo>
                  <a:lnTo>
                    <a:pt x="3793452" y="163385"/>
                  </a:lnTo>
                  <a:close/>
                </a:path>
                <a:path w="7255509" h="332104">
                  <a:moveTo>
                    <a:pt x="7255459" y="165938"/>
                  </a:moveTo>
                  <a:lnTo>
                    <a:pt x="3863086" y="129247"/>
                  </a:lnTo>
                  <a:lnTo>
                    <a:pt x="3863086" y="151409"/>
                  </a:lnTo>
                  <a:lnTo>
                    <a:pt x="5206200" y="165938"/>
                  </a:lnTo>
                  <a:lnTo>
                    <a:pt x="3863086" y="180467"/>
                  </a:lnTo>
                  <a:lnTo>
                    <a:pt x="3863086" y="202628"/>
                  </a:lnTo>
                  <a:lnTo>
                    <a:pt x="7255459" y="1659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07184" y="265759"/>
              <a:ext cx="17273905" cy="9755505"/>
            </a:xfrm>
            <a:custGeom>
              <a:avLst/>
              <a:gdLst/>
              <a:ahLst/>
              <a:cxnLst/>
              <a:rect l="l" t="t" r="r" b="b"/>
              <a:pathLst>
                <a:path w="17273905" h="9755505">
                  <a:moveTo>
                    <a:pt x="0" y="0"/>
                  </a:moveTo>
                  <a:lnTo>
                    <a:pt x="17273524" y="0"/>
                  </a:lnTo>
                  <a:lnTo>
                    <a:pt x="17273524" y="9755385"/>
                  </a:lnTo>
                  <a:lnTo>
                    <a:pt x="0" y="9755385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D0B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039593" y="2941837"/>
            <a:ext cx="14208760" cy="25019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2719705" marR="5080" indent="-2707640">
              <a:lnSpc>
                <a:spcPct val="116100"/>
              </a:lnSpc>
              <a:spcBef>
                <a:spcPts val="95"/>
              </a:spcBef>
            </a:pPr>
            <a:r>
              <a:rPr dirty="0" sz="7000" spc="815">
                <a:solidFill>
                  <a:srgbClr val="FFFFFF"/>
                </a:solidFill>
                <a:latin typeface="Palatino Linotype"/>
                <a:cs typeface="Palatino Linotype"/>
              </a:rPr>
              <a:t>Leveraging</a:t>
            </a:r>
            <a:r>
              <a:rPr dirty="0" sz="7000" spc="1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7000" spc="805">
                <a:solidFill>
                  <a:srgbClr val="FFFFFF"/>
                </a:solidFill>
                <a:latin typeface="Palatino Linotype"/>
                <a:cs typeface="Palatino Linotype"/>
              </a:rPr>
              <a:t>Diffusion</a:t>
            </a:r>
            <a:r>
              <a:rPr dirty="0" sz="7000" spc="1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7000" spc="800">
                <a:solidFill>
                  <a:srgbClr val="FFFFFF"/>
                </a:solidFill>
                <a:latin typeface="Palatino Linotype"/>
                <a:cs typeface="Palatino Linotype"/>
              </a:rPr>
              <a:t>Models </a:t>
            </a:r>
            <a:r>
              <a:rPr dirty="0" sz="7000" spc="1495">
                <a:solidFill>
                  <a:srgbClr val="FFFFFF"/>
                </a:solidFill>
                <a:latin typeface="Palatino Linotype"/>
                <a:cs typeface="Palatino Linotype"/>
              </a:rPr>
              <a:t>for</a:t>
            </a:r>
            <a:r>
              <a:rPr dirty="0" sz="7000" spc="-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7000" spc="1045">
                <a:solidFill>
                  <a:srgbClr val="FFFFFF"/>
                </a:solidFill>
                <a:latin typeface="Palatino Linotype"/>
                <a:cs typeface="Palatino Linotype"/>
              </a:rPr>
              <a:t>Data</a:t>
            </a:r>
            <a:r>
              <a:rPr dirty="0" sz="7000" spc="-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7000" spc="1060">
                <a:solidFill>
                  <a:srgbClr val="FFFFFF"/>
                </a:solidFill>
                <a:latin typeface="Palatino Linotype"/>
                <a:cs typeface="Palatino Linotype"/>
              </a:rPr>
              <a:t>Scarcity</a:t>
            </a:r>
            <a:endParaRPr sz="7000">
              <a:latin typeface="Palatino Linotype"/>
              <a:cs typeface="Palatino Linotype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775279" y="5772508"/>
            <a:ext cx="10737215" cy="604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-229">
                <a:solidFill>
                  <a:srgbClr val="FFB07D"/>
                </a:solidFill>
                <a:latin typeface="Times New Roman"/>
                <a:cs typeface="Times New Roman"/>
              </a:rPr>
              <a:t>Evaluating</a:t>
            </a:r>
            <a:r>
              <a:rPr dirty="0" sz="3800" spc="-10">
                <a:solidFill>
                  <a:srgbClr val="FFB07D"/>
                </a:solidFill>
                <a:latin typeface="Times New Roman"/>
                <a:cs typeface="Times New Roman"/>
              </a:rPr>
              <a:t> </a:t>
            </a:r>
            <a:r>
              <a:rPr dirty="0" sz="3800" spc="-160">
                <a:solidFill>
                  <a:srgbClr val="FFB07D"/>
                </a:solidFill>
                <a:latin typeface="Times New Roman"/>
                <a:cs typeface="Times New Roman"/>
              </a:rPr>
              <a:t>Classification</a:t>
            </a:r>
            <a:r>
              <a:rPr dirty="0" sz="3800" spc="-50">
                <a:solidFill>
                  <a:srgbClr val="FFB07D"/>
                </a:solidFill>
                <a:latin typeface="Times New Roman"/>
                <a:cs typeface="Times New Roman"/>
              </a:rPr>
              <a:t> </a:t>
            </a:r>
            <a:r>
              <a:rPr dirty="0" sz="3800" spc="-165">
                <a:solidFill>
                  <a:srgbClr val="FFD0B3"/>
                </a:solidFill>
                <a:latin typeface="Times New Roman"/>
                <a:cs typeface="Times New Roman"/>
              </a:rPr>
              <a:t>Performance</a:t>
            </a:r>
            <a:r>
              <a:rPr dirty="0" sz="3800" spc="-35">
                <a:solidFill>
                  <a:srgbClr val="FFD0B3"/>
                </a:solidFill>
                <a:latin typeface="Times New Roman"/>
                <a:cs typeface="Times New Roman"/>
              </a:rPr>
              <a:t> </a:t>
            </a:r>
            <a:r>
              <a:rPr dirty="0" sz="3800" spc="-100">
                <a:solidFill>
                  <a:srgbClr val="FFB07D"/>
                </a:solidFill>
                <a:latin typeface="Times New Roman"/>
                <a:cs typeface="Times New Roman"/>
              </a:rPr>
              <a:t>with</a:t>
            </a:r>
            <a:r>
              <a:rPr dirty="0" sz="3800" spc="-30">
                <a:solidFill>
                  <a:srgbClr val="FFB07D"/>
                </a:solidFill>
                <a:latin typeface="Times New Roman"/>
                <a:cs typeface="Times New Roman"/>
              </a:rPr>
              <a:t> </a:t>
            </a:r>
            <a:r>
              <a:rPr dirty="0" sz="3800" spc="-175">
                <a:solidFill>
                  <a:srgbClr val="FFB07D"/>
                </a:solidFill>
                <a:latin typeface="Times New Roman"/>
                <a:cs typeface="Times New Roman"/>
              </a:rPr>
              <a:t>Synthetic</a:t>
            </a:r>
            <a:r>
              <a:rPr dirty="0" sz="3800" spc="-30">
                <a:solidFill>
                  <a:srgbClr val="FFB07D"/>
                </a:solidFill>
                <a:latin typeface="Times New Roman"/>
                <a:cs typeface="Times New Roman"/>
              </a:rPr>
              <a:t> </a:t>
            </a:r>
            <a:r>
              <a:rPr dirty="0" sz="3800" spc="-114">
                <a:solidFill>
                  <a:srgbClr val="FFB07D"/>
                </a:solidFill>
                <a:latin typeface="Times New Roman"/>
                <a:cs typeface="Times New Roman"/>
              </a:rPr>
              <a:t>Images</a:t>
            </a:r>
            <a:endParaRPr sz="3800">
              <a:latin typeface="Times New Roman"/>
              <a:cs typeface="Times New Roman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2889218" y="7899113"/>
            <a:ext cx="4090035" cy="1073150"/>
          </a:xfrm>
          <a:prstGeom prst="rect">
            <a:avLst/>
          </a:prstGeom>
        </p:spPr>
        <p:txBody>
          <a:bodyPr wrap="square" lIns="0" tIns="7937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625"/>
              </a:spcBef>
            </a:pPr>
            <a:r>
              <a:rPr dirty="0" sz="3000" spc="434" b="1">
                <a:solidFill>
                  <a:srgbClr val="FFFFFF"/>
                </a:solidFill>
                <a:latin typeface="Cambria"/>
                <a:cs typeface="Cambria"/>
              </a:rPr>
              <a:t>Pola</a:t>
            </a:r>
            <a:r>
              <a:rPr dirty="0" sz="3000" spc="95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3000" spc="434" b="1">
                <a:solidFill>
                  <a:srgbClr val="FFFFFF"/>
                </a:solidFill>
                <a:latin typeface="Cambria"/>
                <a:cs typeface="Cambria"/>
              </a:rPr>
              <a:t>Gnana</a:t>
            </a:r>
            <a:r>
              <a:rPr dirty="0" sz="3000" spc="10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3000" spc="295" b="1">
                <a:solidFill>
                  <a:srgbClr val="FFFFFF"/>
                </a:solidFill>
                <a:latin typeface="Cambria"/>
                <a:cs typeface="Cambria"/>
              </a:rPr>
              <a:t>Shekar</a:t>
            </a:r>
            <a:endParaRPr sz="3000">
              <a:latin typeface="Cambria"/>
              <a:cs typeface="Cambria"/>
            </a:endParaRPr>
          </a:p>
          <a:p>
            <a:pPr algn="r" marR="5080">
              <a:lnSpc>
                <a:spcPct val="100000"/>
              </a:lnSpc>
              <a:spcBef>
                <a:spcPts val="525"/>
              </a:spcBef>
            </a:pPr>
            <a:r>
              <a:rPr dirty="0" sz="3000" spc="-10" b="1">
                <a:solidFill>
                  <a:srgbClr val="FFD0B3"/>
                </a:solidFill>
                <a:latin typeface="Cambria"/>
                <a:cs typeface="Cambria"/>
              </a:rPr>
              <a:t>21CS10052</a:t>
            </a:r>
            <a:endParaRPr sz="3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654281" y="5478265"/>
            <a:ext cx="5485765" cy="762000"/>
          </a:xfrm>
          <a:prstGeom prst="rect">
            <a:avLst/>
          </a:prstGeom>
          <a:solidFill>
            <a:srgbClr val="296ADA"/>
          </a:solidFill>
        </p:spPr>
        <p:txBody>
          <a:bodyPr wrap="square" lIns="0" tIns="1555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25"/>
              </a:spcBef>
            </a:pP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Dense</a:t>
            </a:r>
            <a:r>
              <a:rPr dirty="0" sz="26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r>
              <a:rPr dirty="0" sz="26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(512</a:t>
            </a:r>
            <a:r>
              <a:rPr dirty="0" sz="26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Arial"/>
                <a:cs typeface="Arial"/>
              </a:rPr>
              <a:t>node)</a:t>
            </a:r>
            <a:endParaRPr sz="26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2425815" y="1957143"/>
            <a:ext cx="3973195" cy="1207135"/>
          </a:xfrm>
          <a:prstGeom prst="rect">
            <a:avLst/>
          </a:prstGeom>
          <a:solidFill>
            <a:srgbClr val="296ADA"/>
          </a:solidFill>
        </p:spPr>
        <p:txBody>
          <a:bodyPr wrap="square" lIns="0" tIns="374650" rIns="0" bIns="0" rtlCol="0" vert="horz">
            <a:spAutoFit/>
          </a:bodyPr>
          <a:lstStyle/>
          <a:p>
            <a:pPr marL="1113790">
              <a:lnSpc>
                <a:spcPct val="100000"/>
              </a:lnSpc>
              <a:spcBef>
                <a:spcPts val="2950"/>
              </a:spcBef>
            </a:pP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Input</a:t>
            </a:r>
            <a:r>
              <a:rPr dirty="0" sz="26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Arial"/>
                <a:cs typeface="Arial"/>
              </a:rPr>
              <a:t>Image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2454390" y="7079414"/>
            <a:ext cx="3942715" cy="1123950"/>
          </a:xfrm>
          <a:prstGeom prst="rect">
            <a:avLst/>
          </a:prstGeom>
          <a:solidFill>
            <a:srgbClr val="296ADA"/>
          </a:solidFill>
        </p:spPr>
        <p:txBody>
          <a:bodyPr wrap="square" lIns="0" tIns="33655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2650"/>
              </a:spcBef>
            </a:pPr>
            <a:r>
              <a:rPr dirty="0" sz="2600" spc="-10">
                <a:solidFill>
                  <a:srgbClr val="FFFFFF"/>
                </a:solidFill>
                <a:latin typeface="Arial"/>
                <a:cs typeface="Arial"/>
              </a:rPr>
              <a:t>Class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1654282" y="3163690"/>
            <a:ext cx="5483860" cy="2314575"/>
          </a:xfrm>
          <a:custGeom>
            <a:avLst/>
            <a:gdLst/>
            <a:ahLst/>
            <a:cxnLst/>
            <a:rect l="l" t="t" r="r" b="b"/>
            <a:pathLst>
              <a:path w="5483859" h="2314575">
                <a:moveTo>
                  <a:pt x="5483755" y="2314574"/>
                </a:moveTo>
                <a:lnTo>
                  <a:pt x="0" y="2314574"/>
                </a:lnTo>
                <a:lnTo>
                  <a:pt x="771524" y="0"/>
                </a:lnTo>
                <a:lnTo>
                  <a:pt x="4712231" y="0"/>
                </a:lnTo>
                <a:lnTo>
                  <a:pt x="5483755" y="2314574"/>
                </a:lnTo>
                <a:close/>
              </a:path>
            </a:pathLst>
          </a:custGeom>
          <a:solidFill>
            <a:srgbClr val="FFB0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3649422" y="3798042"/>
            <a:ext cx="149352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1445" marR="5080" indent="-119380">
              <a:lnSpc>
                <a:spcPct val="115399"/>
              </a:lnSpc>
              <a:spcBef>
                <a:spcPts val="100"/>
              </a:spcBef>
            </a:pPr>
            <a:r>
              <a:rPr dirty="0" sz="2600" spc="-10">
                <a:latin typeface="Arial"/>
                <a:cs typeface="Arial"/>
              </a:rPr>
              <a:t>ResNet50 Encoder</a:t>
            </a:r>
            <a:endParaRPr sz="2600">
              <a:latin typeface="Arial"/>
              <a:cs typeface="Arial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11654282" y="6240186"/>
            <a:ext cx="5483860" cy="839469"/>
          </a:xfrm>
          <a:custGeom>
            <a:avLst/>
            <a:gdLst/>
            <a:ahLst/>
            <a:cxnLst/>
            <a:rect l="l" t="t" r="r" b="b"/>
            <a:pathLst>
              <a:path w="5483859" h="839470">
                <a:moveTo>
                  <a:pt x="4712231" y="839227"/>
                </a:moveTo>
                <a:lnTo>
                  <a:pt x="771524" y="839227"/>
                </a:lnTo>
                <a:lnTo>
                  <a:pt x="0" y="0"/>
                </a:lnTo>
                <a:lnTo>
                  <a:pt x="5483756" y="0"/>
                </a:lnTo>
                <a:lnTo>
                  <a:pt x="4712231" y="839227"/>
                </a:lnTo>
                <a:close/>
              </a:path>
            </a:pathLst>
          </a:custGeom>
          <a:solidFill>
            <a:srgbClr val="FFB0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12933707" y="6421225"/>
            <a:ext cx="292481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>
                <a:latin typeface="Arial"/>
                <a:cs typeface="Arial"/>
              </a:rPr>
              <a:t>Softmax</a:t>
            </a:r>
            <a:r>
              <a:rPr dirty="0" sz="2600" spc="-8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(200</a:t>
            </a:r>
            <a:r>
              <a:rPr dirty="0" sz="2600" spc="-80">
                <a:latin typeface="Arial"/>
                <a:cs typeface="Arial"/>
              </a:rPr>
              <a:t> </a:t>
            </a:r>
            <a:r>
              <a:rPr dirty="0" sz="2600" spc="-10">
                <a:latin typeface="Arial"/>
                <a:cs typeface="Arial"/>
              </a:rPr>
              <a:t>node)</a:t>
            </a:r>
            <a:endParaRPr sz="26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96694" rIns="0" bIns="0" rtlCol="0" vert="horz">
            <a:spAutoFit/>
          </a:bodyPr>
          <a:lstStyle/>
          <a:p>
            <a:pPr marL="358140">
              <a:lnSpc>
                <a:spcPct val="100000"/>
              </a:lnSpc>
              <a:spcBef>
                <a:spcPts val="100"/>
              </a:spcBef>
            </a:pPr>
            <a:r>
              <a:rPr dirty="0" spc="805"/>
              <a:t>Classification</a:t>
            </a:r>
            <a:r>
              <a:rPr dirty="0" spc="540"/>
              <a:t> </a:t>
            </a:r>
            <a:r>
              <a:rPr dirty="0" spc="775"/>
              <a:t>Model</a:t>
            </a:r>
          </a:p>
        </p:txBody>
      </p:sp>
      <p:sp>
        <p:nvSpPr>
          <p:cNvPr id="10" name="object 10" descr=""/>
          <p:cNvSpPr txBox="1"/>
          <p:nvPr/>
        </p:nvSpPr>
        <p:spPr>
          <a:xfrm>
            <a:off x="1223348" y="2713564"/>
            <a:ext cx="8585200" cy="14541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7900"/>
              </a:lnSpc>
              <a:spcBef>
                <a:spcPts val="95"/>
              </a:spcBef>
            </a:pPr>
            <a:r>
              <a:rPr dirty="0" sz="2650" b="1">
                <a:solidFill>
                  <a:srgbClr val="002659"/>
                </a:solidFill>
                <a:latin typeface="Arial"/>
                <a:cs typeface="Arial"/>
              </a:rPr>
              <a:t>Base</a:t>
            </a:r>
            <a:r>
              <a:rPr dirty="0" sz="2650" spc="40" b="1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 b="1">
                <a:solidFill>
                  <a:srgbClr val="002659"/>
                </a:solidFill>
                <a:latin typeface="Arial"/>
                <a:cs typeface="Arial"/>
              </a:rPr>
              <a:t>Model:</a:t>
            </a:r>
            <a:r>
              <a:rPr dirty="0" sz="2650" spc="55" b="1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ResNet50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with</a:t>
            </a:r>
            <a:r>
              <a:rPr dirty="0" sz="2650" spc="5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an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input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shape</a:t>
            </a:r>
            <a:r>
              <a:rPr dirty="0" sz="2650" spc="5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 spc="-25">
                <a:solidFill>
                  <a:srgbClr val="002659"/>
                </a:solidFill>
                <a:latin typeface="Arial"/>
                <a:cs typeface="Arial"/>
              </a:rPr>
              <a:t>of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224x224x3,</a:t>
            </a:r>
            <a:r>
              <a:rPr dirty="0" sz="2650" spc="6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using</a:t>
            </a:r>
            <a:r>
              <a:rPr dirty="0" sz="2650" spc="6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pretrained</a:t>
            </a:r>
            <a:r>
              <a:rPr dirty="0" sz="2650" spc="6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weights</a:t>
            </a:r>
            <a:r>
              <a:rPr dirty="0" sz="2650" spc="6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from</a:t>
            </a:r>
            <a:r>
              <a:rPr dirty="0" sz="2650" spc="6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ImageNet</a:t>
            </a:r>
            <a:r>
              <a:rPr dirty="0" sz="2650" spc="6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 spc="-25">
                <a:solidFill>
                  <a:srgbClr val="002659"/>
                </a:solidFill>
                <a:latin typeface="Arial"/>
                <a:cs typeface="Arial"/>
              </a:rPr>
              <a:t>and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Last</a:t>
            </a:r>
            <a:r>
              <a:rPr dirty="0" sz="2650" spc="4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5</a:t>
            </a:r>
            <a:r>
              <a:rPr dirty="0" sz="2650" spc="4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layers</a:t>
            </a:r>
            <a:r>
              <a:rPr dirty="0" sz="2650" spc="4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unfrozen</a:t>
            </a:r>
            <a:r>
              <a:rPr dirty="0" sz="2650" spc="4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for</a:t>
            </a:r>
            <a:r>
              <a:rPr dirty="0" sz="2650" spc="4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fine-</a:t>
            </a:r>
            <a:r>
              <a:rPr dirty="0" sz="2650" spc="-10">
                <a:solidFill>
                  <a:srgbClr val="002659"/>
                </a:solidFill>
                <a:latin typeface="Arial"/>
                <a:cs typeface="Arial"/>
              </a:rPr>
              <a:t>tuning.</a:t>
            </a:r>
            <a:endParaRPr sz="2650">
              <a:latin typeface="Arial"/>
              <a:cs typeface="Arial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687480" y="2865119"/>
            <a:ext cx="390525" cy="2379980"/>
            <a:chOff x="687480" y="2865119"/>
            <a:chExt cx="390525" cy="2379980"/>
          </a:xfrm>
        </p:grpSpPr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7480" y="2865119"/>
              <a:ext cx="390524" cy="390524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7480" y="4854104"/>
              <a:ext cx="390524" cy="390524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1223348" y="6215282"/>
            <a:ext cx="8242300" cy="9779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7900"/>
              </a:lnSpc>
              <a:spcBef>
                <a:spcPts val="95"/>
              </a:spcBef>
            </a:pPr>
            <a:r>
              <a:rPr dirty="0" sz="2650" b="1">
                <a:solidFill>
                  <a:srgbClr val="002659"/>
                </a:solidFill>
                <a:latin typeface="Arial"/>
                <a:cs typeface="Arial"/>
              </a:rPr>
              <a:t>Output</a:t>
            </a:r>
            <a:r>
              <a:rPr dirty="0" sz="2650" spc="45" b="1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 b="1">
                <a:solidFill>
                  <a:srgbClr val="002659"/>
                </a:solidFill>
                <a:latin typeface="Arial"/>
                <a:cs typeface="Arial"/>
              </a:rPr>
              <a:t>Layer:</a:t>
            </a:r>
            <a:r>
              <a:rPr dirty="0" sz="2650" spc="40" b="1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SoftMax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layer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with</a:t>
            </a:r>
            <a:r>
              <a:rPr dirty="0" sz="2650" spc="4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200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nodes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for</a:t>
            </a:r>
            <a:r>
              <a:rPr dirty="0" sz="2650" spc="4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 spc="-10">
                <a:solidFill>
                  <a:srgbClr val="002659"/>
                </a:solidFill>
                <a:latin typeface="Arial"/>
                <a:cs typeface="Arial"/>
              </a:rPr>
              <a:t>multi-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class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 spc="-10">
                <a:solidFill>
                  <a:srgbClr val="002659"/>
                </a:solidFill>
                <a:latin typeface="Arial"/>
                <a:cs typeface="Arial"/>
              </a:rPr>
              <a:t>classification</a:t>
            </a:r>
            <a:endParaRPr sz="2650">
              <a:latin typeface="Arial"/>
              <a:cs typeface="Arial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7480" y="6366838"/>
            <a:ext cx="390524" cy="390524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1223348" y="4702549"/>
            <a:ext cx="8547100" cy="9779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7900"/>
              </a:lnSpc>
              <a:spcBef>
                <a:spcPts val="95"/>
              </a:spcBef>
            </a:pPr>
            <a:r>
              <a:rPr dirty="0" sz="2650" b="1">
                <a:solidFill>
                  <a:srgbClr val="002659"/>
                </a:solidFill>
                <a:latin typeface="Arial"/>
                <a:cs typeface="Arial"/>
              </a:rPr>
              <a:t>Hidden</a:t>
            </a:r>
            <a:r>
              <a:rPr dirty="0" sz="2650" spc="35" b="1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 b="1">
                <a:solidFill>
                  <a:srgbClr val="002659"/>
                </a:solidFill>
                <a:latin typeface="Arial"/>
                <a:cs typeface="Arial"/>
              </a:rPr>
              <a:t>Layer:</a:t>
            </a:r>
            <a:r>
              <a:rPr dirty="0" sz="2650" spc="45" b="1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Using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a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hidden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layer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with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512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nodes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 spc="-25">
                <a:solidFill>
                  <a:srgbClr val="002659"/>
                </a:solidFill>
                <a:latin typeface="Arial"/>
                <a:cs typeface="Arial"/>
              </a:rPr>
              <a:t>and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ReLU</a:t>
            </a:r>
            <a:r>
              <a:rPr dirty="0" sz="2650" spc="4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activation</a:t>
            </a:r>
            <a:r>
              <a:rPr dirty="0" sz="2650" spc="3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for</a:t>
            </a:r>
            <a:r>
              <a:rPr dirty="0" sz="2650" spc="4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non</a:t>
            </a:r>
            <a:r>
              <a:rPr dirty="0" sz="2650" spc="4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-</a:t>
            </a:r>
            <a:r>
              <a:rPr dirty="0" sz="2650" spc="3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 spc="-10">
                <a:solidFill>
                  <a:srgbClr val="002659"/>
                </a:solidFill>
                <a:latin typeface="Arial"/>
                <a:cs typeface="Arial"/>
              </a:rPr>
              <a:t>linearity.</a:t>
            </a:r>
            <a:endParaRPr sz="265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223348" y="7728016"/>
            <a:ext cx="8432165" cy="9779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7900"/>
              </a:lnSpc>
              <a:spcBef>
                <a:spcPts val="95"/>
              </a:spcBef>
            </a:pPr>
            <a:r>
              <a:rPr dirty="0" sz="2650" b="1">
                <a:solidFill>
                  <a:srgbClr val="002659"/>
                </a:solidFill>
                <a:latin typeface="Arial"/>
                <a:cs typeface="Arial"/>
              </a:rPr>
              <a:t>Optimizer:</a:t>
            </a:r>
            <a:r>
              <a:rPr dirty="0" sz="2650" spc="45" b="1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SGD</a:t>
            </a:r>
            <a:r>
              <a:rPr dirty="0" sz="2650" spc="4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optimizer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with</a:t>
            </a:r>
            <a:r>
              <a:rPr dirty="0" sz="2650" spc="4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an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initial</a:t>
            </a:r>
            <a:r>
              <a:rPr dirty="0" sz="2650" spc="4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learning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rate</a:t>
            </a:r>
            <a:r>
              <a:rPr dirty="0" sz="2650" spc="4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 spc="-25">
                <a:solidFill>
                  <a:srgbClr val="002659"/>
                </a:solidFill>
                <a:latin typeface="Arial"/>
                <a:cs typeface="Arial"/>
              </a:rPr>
              <a:t>of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0.0001</a:t>
            </a:r>
            <a:r>
              <a:rPr dirty="0" sz="2650" spc="5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and</a:t>
            </a:r>
            <a:r>
              <a:rPr dirty="0" sz="2650" spc="6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momentum</a:t>
            </a:r>
            <a:r>
              <a:rPr dirty="0" sz="2650" spc="5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of</a:t>
            </a:r>
            <a:r>
              <a:rPr dirty="0" sz="2650" spc="5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 spc="-20">
                <a:solidFill>
                  <a:srgbClr val="002659"/>
                </a:solidFill>
                <a:latin typeface="Arial"/>
                <a:cs typeface="Arial"/>
              </a:rPr>
              <a:t>0.9.</a:t>
            </a:r>
            <a:endParaRPr sz="2650">
              <a:latin typeface="Arial"/>
              <a:cs typeface="Arial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7480" y="7879572"/>
            <a:ext cx="390524" cy="39052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3956" y="2982791"/>
            <a:ext cx="495299" cy="39052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121157" y="2832713"/>
            <a:ext cx="11130915" cy="23075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9855" marR="5080">
              <a:lnSpc>
                <a:spcPct val="116100"/>
              </a:lnSpc>
              <a:spcBef>
                <a:spcPts val="100"/>
              </a:spcBef>
            </a:pPr>
            <a:r>
              <a:rPr dirty="0" sz="2800">
                <a:solidFill>
                  <a:srgbClr val="002659"/>
                </a:solidFill>
                <a:latin typeface="Arial"/>
                <a:cs typeface="Arial"/>
              </a:rPr>
              <a:t>Before</a:t>
            </a:r>
            <a:r>
              <a:rPr dirty="0" sz="2800" spc="-9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2659"/>
                </a:solidFill>
                <a:latin typeface="Arial"/>
                <a:cs typeface="Arial"/>
              </a:rPr>
              <a:t>training,</a:t>
            </a:r>
            <a:r>
              <a:rPr dirty="0" sz="2800" spc="-9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2659"/>
                </a:solidFill>
                <a:latin typeface="Arial"/>
                <a:cs typeface="Arial"/>
              </a:rPr>
              <a:t>images</a:t>
            </a:r>
            <a:r>
              <a:rPr dirty="0" sz="2800" spc="-9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2659"/>
                </a:solidFill>
                <a:latin typeface="Arial"/>
                <a:cs typeface="Arial"/>
              </a:rPr>
              <a:t>are</a:t>
            </a:r>
            <a:r>
              <a:rPr dirty="0" sz="2800" spc="-9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2659"/>
                </a:solidFill>
                <a:latin typeface="Arial"/>
                <a:cs typeface="Arial"/>
              </a:rPr>
              <a:t>preprocessed</a:t>
            </a:r>
            <a:r>
              <a:rPr dirty="0" sz="2800" spc="-9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2659"/>
                </a:solidFill>
                <a:latin typeface="Arial"/>
                <a:cs typeface="Arial"/>
              </a:rPr>
              <a:t>using</a:t>
            </a:r>
            <a:r>
              <a:rPr dirty="0" sz="2800" spc="-9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2659"/>
                </a:solidFill>
                <a:latin typeface="Arial"/>
                <a:cs typeface="Arial"/>
              </a:rPr>
              <a:t>DINO</a:t>
            </a:r>
            <a:r>
              <a:rPr dirty="0" sz="2800" spc="-9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002659"/>
                </a:solidFill>
                <a:latin typeface="Arial"/>
                <a:cs typeface="Arial"/>
              </a:rPr>
              <a:t>transformations </a:t>
            </a:r>
            <a:r>
              <a:rPr dirty="0" sz="2800">
                <a:solidFill>
                  <a:srgbClr val="002659"/>
                </a:solidFill>
                <a:latin typeface="Arial"/>
                <a:cs typeface="Arial"/>
              </a:rPr>
              <a:t>to</a:t>
            </a:r>
            <a:r>
              <a:rPr dirty="0" sz="2800" spc="-6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2659"/>
                </a:solidFill>
                <a:latin typeface="Arial"/>
                <a:cs typeface="Arial"/>
              </a:rPr>
              <a:t>align</a:t>
            </a:r>
            <a:r>
              <a:rPr dirty="0" sz="2800" spc="-6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2659"/>
                </a:solidFill>
                <a:latin typeface="Arial"/>
                <a:cs typeface="Arial"/>
              </a:rPr>
              <a:t>with</a:t>
            </a:r>
            <a:r>
              <a:rPr dirty="0" sz="2800" spc="-6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2659"/>
                </a:solidFill>
                <a:latin typeface="Arial"/>
                <a:cs typeface="Arial"/>
              </a:rPr>
              <a:t>model</a:t>
            </a:r>
            <a:r>
              <a:rPr dirty="0" sz="2800" spc="-6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2659"/>
                </a:solidFill>
                <a:latin typeface="Arial"/>
                <a:cs typeface="Arial"/>
              </a:rPr>
              <a:t>input</a:t>
            </a:r>
            <a:r>
              <a:rPr dirty="0" sz="2800" spc="-6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002659"/>
                </a:solidFill>
                <a:latin typeface="Arial"/>
                <a:cs typeface="Arial"/>
              </a:rPr>
              <a:t>requirements.</a:t>
            </a:r>
            <a:endParaRPr sz="2800">
              <a:latin typeface="Arial"/>
              <a:cs typeface="Arial"/>
            </a:endParaRPr>
          </a:p>
          <a:p>
            <a:pPr marL="12700" marR="574675">
              <a:lnSpc>
                <a:spcPct val="116100"/>
              </a:lnSpc>
              <a:spcBef>
                <a:spcPts val="2365"/>
              </a:spcBef>
            </a:pPr>
            <a:r>
              <a:rPr dirty="0" sz="2800">
                <a:solidFill>
                  <a:srgbClr val="002659"/>
                </a:solidFill>
                <a:latin typeface="Arial"/>
                <a:cs typeface="Arial"/>
              </a:rPr>
              <a:t>Model</a:t>
            </a:r>
            <a:r>
              <a:rPr dirty="0" sz="2800" spc="-6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2659"/>
                </a:solidFill>
                <a:latin typeface="Arial"/>
                <a:cs typeface="Arial"/>
              </a:rPr>
              <a:t>trained</a:t>
            </a:r>
            <a:r>
              <a:rPr dirty="0" sz="2800" spc="-6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2659"/>
                </a:solidFill>
                <a:latin typeface="Arial"/>
                <a:cs typeface="Arial"/>
              </a:rPr>
              <a:t>over</a:t>
            </a:r>
            <a:r>
              <a:rPr dirty="0" sz="2800" spc="-6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2659"/>
                </a:solidFill>
                <a:latin typeface="Arial"/>
                <a:cs typeface="Arial"/>
              </a:rPr>
              <a:t>25</a:t>
            </a:r>
            <a:r>
              <a:rPr dirty="0" sz="2800" spc="-6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2659"/>
                </a:solidFill>
                <a:latin typeface="Arial"/>
                <a:cs typeface="Arial"/>
              </a:rPr>
              <a:t>epochs</a:t>
            </a:r>
            <a:r>
              <a:rPr dirty="0" sz="2800" spc="-6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2659"/>
                </a:solidFill>
                <a:latin typeface="Arial"/>
                <a:cs typeface="Arial"/>
              </a:rPr>
              <a:t>with</a:t>
            </a:r>
            <a:r>
              <a:rPr dirty="0" sz="2800" spc="-6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2659"/>
                </a:solidFill>
                <a:latin typeface="Arial"/>
                <a:cs typeface="Arial"/>
              </a:rPr>
              <a:t>a</a:t>
            </a:r>
            <a:r>
              <a:rPr dirty="0" sz="2800" spc="-6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2659"/>
                </a:solidFill>
                <a:latin typeface="Arial"/>
                <a:cs typeface="Arial"/>
              </a:rPr>
              <a:t>batch</a:t>
            </a:r>
            <a:r>
              <a:rPr dirty="0" sz="2800" spc="-6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2659"/>
                </a:solidFill>
                <a:latin typeface="Arial"/>
                <a:cs typeface="Arial"/>
              </a:rPr>
              <a:t>size</a:t>
            </a:r>
            <a:r>
              <a:rPr dirty="0" sz="2800" spc="-6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2659"/>
                </a:solidFill>
                <a:latin typeface="Arial"/>
                <a:cs typeface="Arial"/>
              </a:rPr>
              <a:t>of</a:t>
            </a:r>
            <a:r>
              <a:rPr dirty="0" sz="2800" spc="-6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2659"/>
                </a:solidFill>
                <a:latin typeface="Arial"/>
                <a:cs typeface="Arial"/>
              </a:rPr>
              <a:t>512,</a:t>
            </a:r>
            <a:r>
              <a:rPr dirty="0" sz="2800" spc="-6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2659"/>
                </a:solidFill>
                <a:latin typeface="Arial"/>
                <a:cs typeface="Arial"/>
              </a:rPr>
              <a:t>each</a:t>
            </a:r>
            <a:r>
              <a:rPr dirty="0" sz="2800" spc="-6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002659"/>
                </a:solidFill>
                <a:latin typeface="Arial"/>
                <a:cs typeface="Arial"/>
              </a:rPr>
              <a:t>epoch </a:t>
            </a:r>
            <a:r>
              <a:rPr dirty="0" sz="2800">
                <a:solidFill>
                  <a:srgbClr val="002659"/>
                </a:solidFill>
                <a:latin typeface="Arial"/>
                <a:cs typeface="Arial"/>
              </a:rPr>
              <a:t>taking</a:t>
            </a:r>
            <a:r>
              <a:rPr dirty="0" sz="2800" spc="-6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800" spc="-25">
                <a:solidFill>
                  <a:srgbClr val="002659"/>
                </a:solidFill>
                <a:latin typeface="Arial"/>
                <a:cs typeface="Arial"/>
              </a:rPr>
              <a:t>40-</a:t>
            </a:r>
            <a:r>
              <a:rPr dirty="0" sz="2800">
                <a:solidFill>
                  <a:srgbClr val="002659"/>
                </a:solidFill>
                <a:latin typeface="Arial"/>
                <a:cs typeface="Arial"/>
              </a:rPr>
              <a:t>45</a:t>
            </a:r>
            <a:r>
              <a:rPr dirty="0" sz="2800" spc="-5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2659"/>
                </a:solidFill>
                <a:latin typeface="Arial"/>
                <a:cs typeface="Arial"/>
              </a:rPr>
              <a:t>minutes</a:t>
            </a:r>
            <a:r>
              <a:rPr dirty="0" sz="2800" spc="-5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2659"/>
                </a:solidFill>
                <a:latin typeface="Arial"/>
                <a:cs typeface="Arial"/>
              </a:rPr>
              <a:t>on</a:t>
            </a:r>
            <a:r>
              <a:rPr dirty="0" sz="2800" spc="-6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2659"/>
                </a:solidFill>
                <a:latin typeface="Arial"/>
                <a:cs typeface="Arial"/>
              </a:rPr>
              <a:t>a</a:t>
            </a:r>
            <a:r>
              <a:rPr dirty="0" sz="2800" spc="-5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2659"/>
                </a:solidFill>
                <a:latin typeface="Arial"/>
                <a:cs typeface="Arial"/>
              </a:rPr>
              <a:t>Tesla</a:t>
            </a:r>
            <a:r>
              <a:rPr dirty="0" sz="2800" spc="-5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2659"/>
                </a:solidFill>
                <a:latin typeface="Arial"/>
                <a:cs typeface="Arial"/>
              </a:rPr>
              <a:t>P100</a:t>
            </a:r>
            <a:r>
              <a:rPr dirty="0" sz="2800" spc="-5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800" spc="-20">
                <a:solidFill>
                  <a:srgbClr val="002659"/>
                </a:solidFill>
                <a:latin typeface="Arial"/>
                <a:cs typeface="Arial"/>
              </a:rPr>
              <a:t>GPU.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21430" y="2119739"/>
            <a:ext cx="3790949" cy="346709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90315" y="6881383"/>
            <a:ext cx="447674" cy="390524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1533956" y="4274143"/>
            <a:ext cx="4401185" cy="5147310"/>
            <a:chOff x="1533956" y="4274143"/>
            <a:chExt cx="4401185" cy="5147310"/>
          </a:xfrm>
        </p:grpSpPr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3956" y="4274143"/>
              <a:ext cx="428624" cy="39052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82001" y="5801498"/>
              <a:ext cx="4152899" cy="3619499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7307832" y="6731304"/>
            <a:ext cx="9808210" cy="2473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59740">
              <a:lnSpc>
                <a:spcPct val="116100"/>
              </a:lnSpc>
              <a:spcBef>
                <a:spcPts val="100"/>
              </a:spcBef>
            </a:pPr>
            <a:r>
              <a:rPr dirty="0" sz="2800">
                <a:solidFill>
                  <a:srgbClr val="002659"/>
                </a:solidFill>
                <a:latin typeface="Arial"/>
                <a:cs typeface="Arial"/>
              </a:rPr>
              <a:t>Tiny</a:t>
            </a:r>
            <a:r>
              <a:rPr dirty="0" sz="2800" spc="-5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2659"/>
                </a:solidFill>
                <a:latin typeface="Arial"/>
                <a:cs typeface="Arial"/>
              </a:rPr>
              <a:t>ImageNet</a:t>
            </a:r>
            <a:r>
              <a:rPr dirty="0" sz="2800" spc="-5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2659"/>
                </a:solidFill>
                <a:latin typeface="Arial"/>
                <a:cs typeface="Arial"/>
              </a:rPr>
              <a:t>-</a:t>
            </a:r>
            <a:r>
              <a:rPr dirty="0" sz="2800" spc="-5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2659"/>
                </a:solidFill>
                <a:latin typeface="Arial"/>
                <a:cs typeface="Arial"/>
              </a:rPr>
              <a:t>test</a:t>
            </a:r>
            <a:r>
              <a:rPr dirty="0" sz="2800" spc="-5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2659"/>
                </a:solidFill>
                <a:latin typeface="Arial"/>
                <a:cs typeface="Arial"/>
              </a:rPr>
              <a:t>set</a:t>
            </a:r>
            <a:r>
              <a:rPr dirty="0" sz="2800" spc="-5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2659"/>
                </a:solidFill>
                <a:latin typeface="Arial"/>
                <a:cs typeface="Arial"/>
              </a:rPr>
              <a:t>is</a:t>
            </a:r>
            <a:r>
              <a:rPr dirty="0" sz="2800" spc="-5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2659"/>
                </a:solidFill>
                <a:latin typeface="Arial"/>
                <a:cs typeface="Arial"/>
              </a:rPr>
              <a:t>used</a:t>
            </a:r>
            <a:r>
              <a:rPr dirty="0" sz="2800" spc="-5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2659"/>
                </a:solidFill>
                <a:latin typeface="Arial"/>
                <a:cs typeface="Arial"/>
              </a:rPr>
              <a:t>for</a:t>
            </a:r>
            <a:r>
              <a:rPr dirty="0" sz="2800" spc="-5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2659"/>
                </a:solidFill>
                <a:latin typeface="Arial"/>
                <a:cs typeface="Arial"/>
              </a:rPr>
              <a:t>testing</a:t>
            </a:r>
            <a:r>
              <a:rPr dirty="0" sz="2800" spc="-5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2659"/>
                </a:solidFill>
                <a:latin typeface="Arial"/>
                <a:cs typeface="Arial"/>
              </a:rPr>
              <a:t>the</a:t>
            </a:r>
            <a:r>
              <a:rPr dirty="0" sz="2800" spc="-5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2659"/>
                </a:solidFill>
                <a:latin typeface="Arial"/>
                <a:cs typeface="Arial"/>
              </a:rPr>
              <a:t>model</a:t>
            </a:r>
            <a:r>
              <a:rPr dirty="0" sz="2800" spc="-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002659"/>
                </a:solidFill>
                <a:latin typeface="Arial"/>
                <a:cs typeface="Arial"/>
              </a:rPr>
              <a:t>which </a:t>
            </a:r>
            <a:r>
              <a:rPr dirty="0" sz="2800">
                <a:solidFill>
                  <a:srgbClr val="002659"/>
                </a:solidFill>
                <a:latin typeface="Arial"/>
                <a:cs typeface="Arial"/>
              </a:rPr>
              <a:t>contains</a:t>
            </a:r>
            <a:r>
              <a:rPr dirty="0" sz="2800" spc="-7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2659"/>
                </a:solidFill>
                <a:latin typeface="Arial"/>
                <a:cs typeface="Arial"/>
              </a:rPr>
              <a:t>200</a:t>
            </a:r>
            <a:r>
              <a:rPr dirty="0" sz="2800" spc="-7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2659"/>
                </a:solidFill>
                <a:latin typeface="Arial"/>
                <a:cs typeface="Arial"/>
              </a:rPr>
              <a:t>classes</a:t>
            </a:r>
            <a:r>
              <a:rPr dirty="0" sz="2800" spc="-7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2659"/>
                </a:solidFill>
                <a:latin typeface="Arial"/>
                <a:cs typeface="Arial"/>
              </a:rPr>
              <a:t>with</a:t>
            </a:r>
            <a:r>
              <a:rPr dirty="0" sz="2800" spc="-6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2659"/>
                </a:solidFill>
                <a:latin typeface="Arial"/>
                <a:cs typeface="Arial"/>
              </a:rPr>
              <a:t>50</a:t>
            </a:r>
            <a:r>
              <a:rPr dirty="0" sz="2800" spc="-7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2659"/>
                </a:solidFill>
                <a:latin typeface="Arial"/>
                <a:cs typeface="Arial"/>
              </a:rPr>
              <a:t>images</a:t>
            </a:r>
            <a:r>
              <a:rPr dirty="0" sz="2800" spc="-7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2659"/>
                </a:solidFill>
                <a:latin typeface="Arial"/>
                <a:cs typeface="Arial"/>
              </a:rPr>
              <a:t>per</a:t>
            </a:r>
            <a:r>
              <a:rPr dirty="0" sz="2800" spc="-6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002659"/>
                </a:solidFill>
                <a:latin typeface="Arial"/>
                <a:cs typeface="Arial"/>
              </a:rPr>
              <a:t>class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5"/>
              </a:spcBef>
            </a:pPr>
            <a:endParaRPr sz="2800">
              <a:latin typeface="Arial"/>
              <a:cs typeface="Arial"/>
            </a:endParaRPr>
          </a:p>
          <a:p>
            <a:pPr marL="12700" marR="5080">
              <a:lnSpc>
                <a:spcPct val="116100"/>
              </a:lnSpc>
            </a:pPr>
            <a:r>
              <a:rPr dirty="0" sz="2800">
                <a:solidFill>
                  <a:srgbClr val="002659"/>
                </a:solidFill>
                <a:latin typeface="Arial"/>
                <a:cs typeface="Arial"/>
              </a:rPr>
              <a:t>On</a:t>
            </a:r>
            <a:r>
              <a:rPr dirty="0" sz="2800" spc="-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2659"/>
                </a:solidFill>
                <a:latin typeface="Arial"/>
                <a:cs typeface="Arial"/>
              </a:rPr>
              <a:t>this</a:t>
            </a:r>
            <a:r>
              <a:rPr dirty="0" sz="2800" spc="-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2659"/>
                </a:solidFill>
                <a:latin typeface="Arial"/>
                <a:cs typeface="Arial"/>
              </a:rPr>
              <a:t>test</a:t>
            </a:r>
            <a:r>
              <a:rPr dirty="0" sz="2800" spc="-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2659"/>
                </a:solidFill>
                <a:latin typeface="Arial"/>
                <a:cs typeface="Arial"/>
              </a:rPr>
              <a:t>set</a:t>
            </a:r>
            <a:r>
              <a:rPr dirty="0" sz="2800" spc="-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2659"/>
                </a:solidFill>
                <a:latin typeface="Arial"/>
                <a:cs typeface="Arial"/>
              </a:rPr>
              <a:t>the</a:t>
            </a:r>
            <a:r>
              <a:rPr dirty="0" sz="2800" spc="-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2659"/>
                </a:solidFill>
                <a:latin typeface="Arial"/>
                <a:cs typeface="Arial"/>
              </a:rPr>
              <a:t>accuracy</a:t>
            </a:r>
            <a:r>
              <a:rPr dirty="0" sz="2800" spc="-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2659"/>
                </a:solidFill>
                <a:latin typeface="Arial"/>
                <a:cs typeface="Arial"/>
              </a:rPr>
              <a:t>of</a:t>
            </a:r>
            <a:r>
              <a:rPr dirty="0" sz="2800" spc="-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2659"/>
                </a:solidFill>
                <a:latin typeface="Arial"/>
                <a:cs typeface="Arial"/>
              </a:rPr>
              <a:t>the</a:t>
            </a:r>
            <a:r>
              <a:rPr dirty="0" sz="2800" spc="-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2659"/>
                </a:solidFill>
                <a:latin typeface="Arial"/>
                <a:cs typeface="Arial"/>
              </a:rPr>
              <a:t>trained</a:t>
            </a:r>
            <a:r>
              <a:rPr dirty="0" sz="2800" spc="-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2659"/>
                </a:solidFill>
                <a:latin typeface="Arial"/>
                <a:cs typeface="Arial"/>
              </a:rPr>
              <a:t>model</a:t>
            </a:r>
            <a:r>
              <a:rPr dirty="0" sz="2800" spc="-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2659"/>
                </a:solidFill>
                <a:latin typeface="Arial"/>
                <a:cs typeface="Arial"/>
              </a:rPr>
              <a:t>is</a:t>
            </a:r>
            <a:r>
              <a:rPr dirty="0" sz="2800" spc="-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002659"/>
                </a:solidFill>
                <a:latin typeface="Arial"/>
                <a:cs typeface="Arial"/>
              </a:rPr>
              <a:t>calculated </a:t>
            </a:r>
            <a:r>
              <a:rPr dirty="0" sz="2800">
                <a:solidFill>
                  <a:srgbClr val="002659"/>
                </a:solidFill>
                <a:latin typeface="Arial"/>
                <a:cs typeface="Arial"/>
              </a:rPr>
              <a:t>as</a:t>
            </a:r>
            <a:r>
              <a:rPr dirty="0" sz="2800" spc="-8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2659"/>
                </a:solidFill>
                <a:latin typeface="Arial"/>
                <a:cs typeface="Arial"/>
              </a:rPr>
              <a:t>evaluation</a:t>
            </a:r>
            <a:r>
              <a:rPr dirty="0" sz="2800" spc="-8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002659"/>
                </a:solidFill>
                <a:latin typeface="Arial"/>
                <a:cs typeface="Arial"/>
              </a:rPr>
              <a:t>metric.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90315" y="8339031"/>
            <a:ext cx="447674" cy="390524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14802" rIns="0" bIns="0" rtlCol="0" vert="horz">
            <a:spAutoFit/>
          </a:bodyPr>
          <a:lstStyle/>
          <a:p>
            <a:pPr marL="1204595">
              <a:lnSpc>
                <a:spcPct val="100000"/>
              </a:lnSpc>
              <a:spcBef>
                <a:spcPts val="100"/>
              </a:spcBef>
            </a:pPr>
            <a:r>
              <a:rPr dirty="0" spc="790">
                <a:latin typeface="Arial"/>
                <a:cs typeface="Arial"/>
              </a:rPr>
              <a:t>Training</a:t>
            </a:r>
            <a:r>
              <a:rPr dirty="0" spc="409">
                <a:latin typeface="Arial"/>
                <a:cs typeface="Arial"/>
              </a:rPr>
              <a:t> </a:t>
            </a:r>
            <a:r>
              <a:rPr dirty="0" spc="800">
                <a:latin typeface="Arial"/>
                <a:cs typeface="Arial"/>
              </a:rPr>
              <a:t>and</a:t>
            </a:r>
            <a:r>
              <a:rPr dirty="0" spc="409">
                <a:latin typeface="Arial"/>
                <a:cs typeface="Arial"/>
              </a:rPr>
              <a:t> </a:t>
            </a:r>
            <a:r>
              <a:rPr dirty="0" spc="835">
                <a:latin typeface="Arial"/>
                <a:cs typeface="Arial"/>
              </a:rPr>
              <a:t>Testing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6412" y="2383586"/>
            <a:ext cx="3023242" cy="307757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23890" y="2383586"/>
            <a:ext cx="3023243" cy="3077576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26412" y="6241948"/>
            <a:ext cx="3023242" cy="3077576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3358262" y="4322423"/>
            <a:ext cx="5189220" cy="4997450"/>
            <a:chOff x="3358262" y="4322423"/>
            <a:chExt cx="5189220" cy="4997450"/>
          </a:xfrm>
        </p:grpSpPr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23890" y="6241949"/>
              <a:ext cx="3023243" cy="3077576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3358262" y="4322423"/>
              <a:ext cx="3086100" cy="3141980"/>
            </a:xfrm>
            <a:custGeom>
              <a:avLst/>
              <a:gdLst/>
              <a:ahLst/>
              <a:cxnLst/>
              <a:rect l="l" t="t" r="r" b="b"/>
              <a:pathLst>
                <a:path w="3086100" h="3141979">
                  <a:moveTo>
                    <a:pt x="1543049" y="3141564"/>
                  </a:moveTo>
                  <a:lnTo>
                    <a:pt x="1494987" y="3140816"/>
                  </a:lnTo>
                  <a:lnTo>
                    <a:pt x="1447291" y="3138588"/>
                  </a:lnTo>
                  <a:lnTo>
                    <a:pt x="1399983" y="3134902"/>
                  </a:lnTo>
                  <a:lnTo>
                    <a:pt x="1353083" y="3129778"/>
                  </a:lnTo>
                  <a:lnTo>
                    <a:pt x="1306613" y="3123239"/>
                  </a:lnTo>
                  <a:lnTo>
                    <a:pt x="1260594" y="3115307"/>
                  </a:lnTo>
                  <a:lnTo>
                    <a:pt x="1215048" y="3106002"/>
                  </a:lnTo>
                  <a:lnTo>
                    <a:pt x="1169996" y="3095348"/>
                  </a:lnTo>
                  <a:lnTo>
                    <a:pt x="1125460" y="3083365"/>
                  </a:lnTo>
                  <a:lnTo>
                    <a:pt x="1081460" y="3070076"/>
                  </a:lnTo>
                  <a:lnTo>
                    <a:pt x="1038018" y="3055501"/>
                  </a:lnTo>
                  <a:lnTo>
                    <a:pt x="995156" y="3039664"/>
                  </a:lnTo>
                  <a:lnTo>
                    <a:pt x="952894" y="3022585"/>
                  </a:lnTo>
                  <a:lnTo>
                    <a:pt x="911254" y="3004286"/>
                  </a:lnTo>
                  <a:lnTo>
                    <a:pt x="870258" y="2984789"/>
                  </a:lnTo>
                  <a:lnTo>
                    <a:pt x="829927" y="2964116"/>
                  </a:lnTo>
                  <a:lnTo>
                    <a:pt x="790281" y="2942288"/>
                  </a:lnTo>
                  <a:lnTo>
                    <a:pt x="751343" y="2919328"/>
                  </a:lnTo>
                  <a:lnTo>
                    <a:pt x="713134" y="2895256"/>
                  </a:lnTo>
                  <a:lnTo>
                    <a:pt x="675675" y="2870095"/>
                  </a:lnTo>
                  <a:lnTo>
                    <a:pt x="638987" y="2843866"/>
                  </a:lnTo>
                  <a:lnTo>
                    <a:pt x="603092" y="2816591"/>
                  </a:lnTo>
                  <a:lnTo>
                    <a:pt x="568012" y="2788291"/>
                  </a:lnTo>
                  <a:lnTo>
                    <a:pt x="533766" y="2758990"/>
                  </a:lnTo>
                  <a:lnTo>
                    <a:pt x="500378" y="2728707"/>
                  </a:lnTo>
                  <a:lnTo>
                    <a:pt x="467868" y="2697466"/>
                  </a:lnTo>
                  <a:lnTo>
                    <a:pt x="436257" y="2665287"/>
                  </a:lnTo>
                  <a:lnTo>
                    <a:pt x="405567" y="2632192"/>
                  </a:lnTo>
                  <a:lnTo>
                    <a:pt x="375819" y="2598203"/>
                  </a:lnTo>
                  <a:lnTo>
                    <a:pt x="347034" y="2563343"/>
                  </a:lnTo>
                  <a:lnTo>
                    <a:pt x="319235" y="2527631"/>
                  </a:lnTo>
                  <a:lnTo>
                    <a:pt x="292442" y="2491091"/>
                  </a:lnTo>
                  <a:lnTo>
                    <a:pt x="266676" y="2453744"/>
                  </a:lnTo>
                  <a:lnTo>
                    <a:pt x="241959" y="2415612"/>
                  </a:lnTo>
                  <a:lnTo>
                    <a:pt x="218312" y="2376716"/>
                  </a:lnTo>
                  <a:lnTo>
                    <a:pt x="195757" y="2337078"/>
                  </a:lnTo>
                  <a:lnTo>
                    <a:pt x="174314" y="2296721"/>
                  </a:lnTo>
                  <a:lnTo>
                    <a:pt x="154006" y="2255664"/>
                  </a:lnTo>
                  <a:lnTo>
                    <a:pt x="134853" y="2213931"/>
                  </a:lnTo>
                  <a:lnTo>
                    <a:pt x="116878" y="2171543"/>
                  </a:lnTo>
                  <a:lnTo>
                    <a:pt x="100100" y="2128522"/>
                  </a:lnTo>
                  <a:lnTo>
                    <a:pt x="84542" y="2084889"/>
                  </a:lnTo>
                  <a:lnTo>
                    <a:pt x="70225" y="2040667"/>
                  </a:lnTo>
                  <a:lnTo>
                    <a:pt x="57170" y="1995876"/>
                  </a:lnTo>
                  <a:lnTo>
                    <a:pt x="45399" y="1950539"/>
                  </a:lnTo>
                  <a:lnTo>
                    <a:pt x="34933" y="1904678"/>
                  </a:lnTo>
                  <a:lnTo>
                    <a:pt x="25793" y="1858313"/>
                  </a:lnTo>
                  <a:lnTo>
                    <a:pt x="18000" y="1811467"/>
                  </a:lnTo>
                  <a:lnTo>
                    <a:pt x="11577" y="1764162"/>
                  </a:lnTo>
                  <a:lnTo>
                    <a:pt x="6544" y="1716419"/>
                  </a:lnTo>
                  <a:lnTo>
                    <a:pt x="2922" y="1668260"/>
                  </a:lnTo>
                  <a:lnTo>
                    <a:pt x="734" y="1619707"/>
                  </a:lnTo>
                  <a:lnTo>
                    <a:pt x="0" y="1570781"/>
                  </a:lnTo>
                  <a:lnTo>
                    <a:pt x="734" y="1521856"/>
                  </a:lnTo>
                  <a:lnTo>
                    <a:pt x="2922" y="1473302"/>
                  </a:lnTo>
                  <a:lnTo>
                    <a:pt x="6544" y="1425143"/>
                  </a:lnTo>
                  <a:lnTo>
                    <a:pt x="11577" y="1377400"/>
                  </a:lnTo>
                  <a:lnTo>
                    <a:pt x="18000" y="1330095"/>
                  </a:lnTo>
                  <a:lnTo>
                    <a:pt x="25793" y="1283250"/>
                  </a:lnTo>
                  <a:lnTo>
                    <a:pt x="34933" y="1236885"/>
                  </a:lnTo>
                  <a:lnTo>
                    <a:pt x="45399" y="1191023"/>
                  </a:lnTo>
                  <a:lnTo>
                    <a:pt x="57170" y="1145687"/>
                  </a:lnTo>
                  <a:lnTo>
                    <a:pt x="70225" y="1100896"/>
                  </a:lnTo>
                  <a:lnTo>
                    <a:pt x="84542" y="1056673"/>
                  </a:lnTo>
                  <a:lnTo>
                    <a:pt x="100100" y="1013041"/>
                  </a:lnTo>
                  <a:lnTo>
                    <a:pt x="116878" y="970019"/>
                  </a:lnTo>
                  <a:lnTo>
                    <a:pt x="134853" y="927631"/>
                  </a:lnTo>
                  <a:lnTo>
                    <a:pt x="154006" y="885898"/>
                  </a:lnTo>
                  <a:lnTo>
                    <a:pt x="174314" y="844842"/>
                  </a:lnTo>
                  <a:lnTo>
                    <a:pt x="195757" y="804484"/>
                  </a:lnTo>
                  <a:lnTo>
                    <a:pt x="218312" y="764846"/>
                  </a:lnTo>
                  <a:lnTo>
                    <a:pt x="241959" y="725951"/>
                  </a:lnTo>
                  <a:lnTo>
                    <a:pt x="266676" y="687818"/>
                  </a:lnTo>
                  <a:lnTo>
                    <a:pt x="292442" y="650471"/>
                  </a:lnTo>
                  <a:lnTo>
                    <a:pt x="319235" y="613931"/>
                  </a:lnTo>
                  <a:lnTo>
                    <a:pt x="347034" y="578220"/>
                  </a:lnTo>
                  <a:lnTo>
                    <a:pt x="375819" y="543359"/>
                  </a:lnTo>
                  <a:lnTo>
                    <a:pt x="405567" y="509371"/>
                  </a:lnTo>
                  <a:lnTo>
                    <a:pt x="436257" y="476276"/>
                  </a:lnTo>
                  <a:lnTo>
                    <a:pt x="467868" y="444097"/>
                  </a:lnTo>
                  <a:lnTo>
                    <a:pt x="500378" y="412856"/>
                  </a:lnTo>
                  <a:lnTo>
                    <a:pt x="533766" y="382573"/>
                  </a:lnTo>
                  <a:lnTo>
                    <a:pt x="568012" y="353271"/>
                  </a:lnTo>
                  <a:lnTo>
                    <a:pt x="603092" y="324972"/>
                  </a:lnTo>
                  <a:lnTo>
                    <a:pt x="638987" y="297697"/>
                  </a:lnTo>
                  <a:lnTo>
                    <a:pt x="675675" y="271468"/>
                  </a:lnTo>
                  <a:lnTo>
                    <a:pt x="713134" y="246307"/>
                  </a:lnTo>
                  <a:lnTo>
                    <a:pt x="751343" y="222235"/>
                  </a:lnTo>
                  <a:lnTo>
                    <a:pt x="790281" y="199275"/>
                  </a:lnTo>
                  <a:lnTo>
                    <a:pt x="829927" y="177447"/>
                  </a:lnTo>
                  <a:lnTo>
                    <a:pt x="870258" y="156774"/>
                  </a:lnTo>
                  <a:lnTo>
                    <a:pt x="911254" y="137277"/>
                  </a:lnTo>
                  <a:lnTo>
                    <a:pt x="952894" y="118978"/>
                  </a:lnTo>
                  <a:lnTo>
                    <a:pt x="995156" y="101899"/>
                  </a:lnTo>
                  <a:lnTo>
                    <a:pt x="1038018" y="86062"/>
                  </a:lnTo>
                  <a:lnTo>
                    <a:pt x="1081460" y="71487"/>
                  </a:lnTo>
                  <a:lnTo>
                    <a:pt x="1125460" y="58198"/>
                  </a:lnTo>
                  <a:lnTo>
                    <a:pt x="1169996" y="46215"/>
                  </a:lnTo>
                  <a:lnTo>
                    <a:pt x="1215048" y="35561"/>
                  </a:lnTo>
                  <a:lnTo>
                    <a:pt x="1260594" y="26256"/>
                  </a:lnTo>
                  <a:lnTo>
                    <a:pt x="1306613" y="18324"/>
                  </a:lnTo>
                  <a:lnTo>
                    <a:pt x="1353083" y="11785"/>
                  </a:lnTo>
                  <a:lnTo>
                    <a:pt x="1399983" y="6661"/>
                  </a:lnTo>
                  <a:lnTo>
                    <a:pt x="1447291" y="2975"/>
                  </a:lnTo>
                  <a:lnTo>
                    <a:pt x="1494987" y="747"/>
                  </a:lnTo>
                  <a:lnTo>
                    <a:pt x="1543049" y="0"/>
                  </a:lnTo>
                  <a:lnTo>
                    <a:pt x="1591112" y="747"/>
                  </a:lnTo>
                  <a:lnTo>
                    <a:pt x="1638808" y="2975"/>
                  </a:lnTo>
                  <a:lnTo>
                    <a:pt x="1686116" y="6661"/>
                  </a:lnTo>
                  <a:lnTo>
                    <a:pt x="1733016" y="11785"/>
                  </a:lnTo>
                  <a:lnTo>
                    <a:pt x="1779486" y="18324"/>
                  </a:lnTo>
                  <a:lnTo>
                    <a:pt x="1825505" y="26256"/>
                  </a:lnTo>
                  <a:lnTo>
                    <a:pt x="1871051" y="35561"/>
                  </a:lnTo>
                  <a:lnTo>
                    <a:pt x="1916103" y="46215"/>
                  </a:lnTo>
                  <a:lnTo>
                    <a:pt x="1960639" y="58198"/>
                  </a:lnTo>
                  <a:lnTo>
                    <a:pt x="2004639" y="71487"/>
                  </a:lnTo>
                  <a:lnTo>
                    <a:pt x="2048081" y="86062"/>
                  </a:lnTo>
                  <a:lnTo>
                    <a:pt x="2090943" y="101899"/>
                  </a:lnTo>
                  <a:lnTo>
                    <a:pt x="2133205" y="118978"/>
                  </a:lnTo>
                  <a:lnTo>
                    <a:pt x="2174845" y="137277"/>
                  </a:lnTo>
                  <a:lnTo>
                    <a:pt x="2215841" y="156774"/>
                  </a:lnTo>
                  <a:lnTo>
                    <a:pt x="2256172" y="177447"/>
                  </a:lnTo>
                  <a:lnTo>
                    <a:pt x="2295818" y="199275"/>
                  </a:lnTo>
                  <a:lnTo>
                    <a:pt x="2334756" y="222235"/>
                  </a:lnTo>
                  <a:lnTo>
                    <a:pt x="2372965" y="246307"/>
                  </a:lnTo>
                  <a:lnTo>
                    <a:pt x="2410424" y="271468"/>
                  </a:lnTo>
                  <a:lnTo>
                    <a:pt x="2447112" y="297697"/>
                  </a:lnTo>
                  <a:lnTo>
                    <a:pt x="2483007" y="324972"/>
                  </a:lnTo>
                  <a:lnTo>
                    <a:pt x="2518087" y="353271"/>
                  </a:lnTo>
                  <a:lnTo>
                    <a:pt x="2552333" y="382573"/>
                  </a:lnTo>
                  <a:lnTo>
                    <a:pt x="2585721" y="412856"/>
                  </a:lnTo>
                  <a:lnTo>
                    <a:pt x="2618231" y="444097"/>
                  </a:lnTo>
                  <a:lnTo>
                    <a:pt x="2649842" y="476276"/>
                  </a:lnTo>
                  <a:lnTo>
                    <a:pt x="2680532" y="509371"/>
                  </a:lnTo>
                  <a:lnTo>
                    <a:pt x="2710280" y="543359"/>
                  </a:lnTo>
                  <a:lnTo>
                    <a:pt x="2739065" y="578220"/>
                  </a:lnTo>
                  <a:lnTo>
                    <a:pt x="2766864" y="613931"/>
                  </a:lnTo>
                  <a:lnTo>
                    <a:pt x="2793657" y="650471"/>
                  </a:lnTo>
                  <a:lnTo>
                    <a:pt x="2819423" y="687818"/>
                  </a:lnTo>
                  <a:lnTo>
                    <a:pt x="2844140" y="725951"/>
                  </a:lnTo>
                  <a:lnTo>
                    <a:pt x="2867787" y="764846"/>
                  </a:lnTo>
                  <a:lnTo>
                    <a:pt x="2890342" y="804484"/>
                  </a:lnTo>
                  <a:lnTo>
                    <a:pt x="2911785" y="844842"/>
                  </a:lnTo>
                  <a:lnTo>
                    <a:pt x="2932093" y="885898"/>
                  </a:lnTo>
                  <a:lnTo>
                    <a:pt x="2951246" y="927631"/>
                  </a:lnTo>
                  <a:lnTo>
                    <a:pt x="2969221" y="970019"/>
                  </a:lnTo>
                  <a:lnTo>
                    <a:pt x="2985999" y="1013041"/>
                  </a:lnTo>
                  <a:lnTo>
                    <a:pt x="3001557" y="1056673"/>
                  </a:lnTo>
                  <a:lnTo>
                    <a:pt x="3015874" y="1100896"/>
                  </a:lnTo>
                  <a:lnTo>
                    <a:pt x="3028929" y="1145687"/>
                  </a:lnTo>
                  <a:lnTo>
                    <a:pt x="3040700" y="1191023"/>
                  </a:lnTo>
                  <a:lnTo>
                    <a:pt x="3051166" y="1236885"/>
                  </a:lnTo>
                  <a:lnTo>
                    <a:pt x="3060306" y="1283250"/>
                  </a:lnTo>
                  <a:lnTo>
                    <a:pt x="3068098" y="1330095"/>
                  </a:lnTo>
                  <a:lnTo>
                    <a:pt x="3074522" y="1377400"/>
                  </a:lnTo>
                  <a:lnTo>
                    <a:pt x="3079555" y="1425143"/>
                  </a:lnTo>
                  <a:lnTo>
                    <a:pt x="3083177" y="1473302"/>
                  </a:lnTo>
                  <a:lnTo>
                    <a:pt x="3085365" y="1521856"/>
                  </a:lnTo>
                  <a:lnTo>
                    <a:pt x="3086099" y="1570781"/>
                  </a:lnTo>
                  <a:lnTo>
                    <a:pt x="3085365" y="1619707"/>
                  </a:lnTo>
                  <a:lnTo>
                    <a:pt x="3083177" y="1668260"/>
                  </a:lnTo>
                  <a:lnTo>
                    <a:pt x="3079555" y="1716419"/>
                  </a:lnTo>
                  <a:lnTo>
                    <a:pt x="3074522" y="1764162"/>
                  </a:lnTo>
                  <a:lnTo>
                    <a:pt x="3068098" y="1811467"/>
                  </a:lnTo>
                  <a:lnTo>
                    <a:pt x="3060306" y="1858313"/>
                  </a:lnTo>
                  <a:lnTo>
                    <a:pt x="3051166" y="1904678"/>
                  </a:lnTo>
                  <a:lnTo>
                    <a:pt x="3040700" y="1950539"/>
                  </a:lnTo>
                  <a:lnTo>
                    <a:pt x="3028929" y="1995876"/>
                  </a:lnTo>
                  <a:lnTo>
                    <a:pt x="3015874" y="2040667"/>
                  </a:lnTo>
                  <a:lnTo>
                    <a:pt x="3001557" y="2084889"/>
                  </a:lnTo>
                  <a:lnTo>
                    <a:pt x="2985999" y="2128522"/>
                  </a:lnTo>
                  <a:lnTo>
                    <a:pt x="2969221" y="2171543"/>
                  </a:lnTo>
                  <a:lnTo>
                    <a:pt x="2951246" y="2213931"/>
                  </a:lnTo>
                  <a:lnTo>
                    <a:pt x="2932093" y="2255664"/>
                  </a:lnTo>
                  <a:lnTo>
                    <a:pt x="2911785" y="2296721"/>
                  </a:lnTo>
                  <a:lnTo>
                    <a:pt x="2890342" y="2337078"/>
                  </a:lnTo>
                  <a:lnTo>
                    <a:pt x="2867787" y="2376716"/>
                  </a:lnTo>
                  <a:lnTo>
                    <a:pt x="2844140" y="2415612"/>
                  </a:lnTo>
                  <a:lnTo>
                    <a:pt x="2819423" y="2453744"/>
                  </a:lnTo>
                  <a:lnTo>
                    <a:pt x="2793657" y="2491091"/>
                  </a:lnTo>
                  <a:lnTo>
                    <a:pt x="2766864" y="2527631"/>
                  </a:lnTo>
                  <a:lnTo>
                    <a:pt x="2739065" y="2563343"/>
                  </a:lnTo>
                  <a:lnTo>
                    <a:pt x="2710280" y="2598203"/>
                  </a:lnTo>
                  <a:lnTo>
                    <a:pt x="2680532" y="2632192"/>
                  </a:lnTo>
                  <a:lnTo>
                    <a:pt x="2649842" y="2665287"/>
                  </a:lnTo>
                  <a:lnTo>
                    <a:pt x="2618231" y="2697466"/>
                  </a:lnTo>
                  <a:lnTo>
                    <a:pt x="2585721" y="2728707"/>
                  </a:lnTo>
                  <a:lnTo>
                    <a:pt x="2552333" y="2758990"/>
                  </a:lnTo>
                  <a:lnTo>
                    <a:pt x="2518087" y="2788291"/>
                  </a:lnTo>
                  <a:lnTo>
                    <a:pt x="2483007" y="2816591"/>
                  </a:lnTo>
                  <a:lnTo>
                    <a:pt x="2447112" y="2843866"/>
                  </a:lnTo>
                  <a:lnTo>
                    <a:pt x="2410424" y="2870095"/>
                  </a:lnTo>
                  <a:lnTo>
                    <a:pt x="2372965" y="2895256"/>
                  </a:lnTo>
                  <a:lnTo>
                    <a:pt x="2334756" y="2919328"/>
                  </a:lnTo>
                  <a:lnTo>
                    <a:pt x="2295818" y="2942288"/>
                  </a:lnTo>
                  <a:lnTo>
                    <a:pt x="2256172" y="2964116"/>
                  </a:lnTo>
                  <a:lnTo>
                    <a:pt x="2215841" y="2984789"/>
                  </a:lnTo>
                  <a:lnTo>
                    <a:pt x="2174845" y="3004286"/>
                  </a:lnTo>
                  <a:lnTo>
                    <a:pt x="2133205" y="3022585"/>
                  </a:lnTo>
                  <a:lnTo>
                    <a:pt x="2090943" y="3039664"/>
                  </a:lnTo>
                  <a:lnTo>
                    <a:pt x="2048081" y="3055501"/>
                  </a:lnTo>
                  <a:lnTo>
                    <a:pt x="2004639" y="3070076"/>
                  </a:lnTo>
                  <a:lnTo>
                    <a:pt x="1960639" y="3083365"/>
                  </a:lnTo>
                  <a:lnTo>
                    <a:pt x="1916103" y="3095348"/>
                  </a:lnTo>
                  <a:lnTo>
                    <a:pt x="1871051" y="3106002"/>
                  </a:lnTo>
                  <a:lnTo>
                    <a:pt x="1825505" y="3115307"/>
                  </a:lnTo>
                  <a:lnTo>
                    <a:pt x="1779486" y="3123239"/>
                  </a:lnTo>
                  <a:lnTo>
                    <a:pt x="1733016" y="3129778"/>
                  </a:lnTo>
                  <a:lnTo>
                    <a:pt x="1686116" y="3134902"/>
                  </a:lnTo>
                  <a:lnTo>
                    <a:pt x="1638808" y="3138588"/>
                  </a:lnTo>
                  <a:lnTo>
                    <a:pt x="1591112" y="3140816"/>
                  </a:lnTo>
                  <a:lnTo>
                    <a:pt x="1543049" y="3141564"/>
                  </a:lnTo>
                  <a:close/>
                </a:path>
              </a:pathLst>
            </a:custGeom>
            <a:solidFill>
              <a:srgbClr val="C8ECF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3942660" y="5128226"/>
            <a:ext cx="1917700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635">
              <a:lnSpc>
                <a:spcPct val="115399"/>
              </a:lnSpc>
              <a:spcBef>
                <a:spcPts val="100"/>
              </a:spcBef>
            </a:pPr>
            <a:r>
              <a:rPr dirty="0" sz="2600" spc="305" b="1">
                <a:latin typeface="Palatino Linotype"/>
                <a:cs typeface="Palatino Linotype"/>
              </a:rPr>
              <a:t>Different </a:t>
            </a:r>
            <a:r>
              <a:rPr dirty="0" sz="2600" spc="229" b="1">
                <a:latin typeface="Palatino Linotype"/>
                <a:cs typeface="Palatino Linotype"/>
              </a:rPr>
              <a:t>number</a:t>
            </a:r>
            <a:r>
              <a:rPr dirty="0" sz="2600" b="1">
                <a:latin typeface="Palatino Linotype"/>
                <a:cs typeface="Palatino Linotype"/>
              </a:rPr>
              <a:t> </a:t>
            </a:r>
            <a:r>
              <a:rPr dirty="0" sz="2600" spc="440" b="1">
                <a:latin typeface="Palatino Linotype"/>
                <a:cs typeface="Palatino Linotype"/>
              </a:rPr>
              <a:t>of </a:t>
            </a:r>
            <a:r>
              <a:rPr dirty="0" sz="2600" spc="229" b="1">
                <a:latin typeface="Palatino Linotype"/>
                <a:cs typeface="Palatino Linotype"/>
              </a:rPr>
              <a:t>Objects</a:t>
            </a:r>
            <a:endParaRPr sz="2600">
              <a:latin typeface="Palatino Linotype"/>
              <a:cs typeface="Palatino Linotype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10463814" y="2383586"/>
            <a:ext cx="7200265" cy="6936105"/>
            <a:chOff x="10463814" y="2383586"/>
            <a:chExt cx="7200265" cy="6936105"/>
          </a:xfrm>
        </p:grpSpPr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3814" y="2383586"/>
              <a:ext cx="3023242" cy="3023242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40262" y="2383586"/>
              <a:ext cx="3023242" cy="3023242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63814" y="6296283"/>
              <a:ext cx="3023242" cy="3023242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40262" y="6296283"/>
              <a:ext cx="3023242" cy="3023242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12460481" y="4288193"/>
              <a:ext cx="3227705" cy="3086100"/>
            </a:xfrm>
            <a:custGeom>
              <a:avLst/>
              <a:gdLst/>
              <a:ahLst/>
              <a:cxnLst/>
              <a:rect l="l" t="t" r="r" b="b"/>
              <a:pathLst>
                <a:path w="3227705" h="3086100">
                  <a:moveTo>
                    <a:pt x="1613786" y="3086099"/>
                  </a:moveTo>
                  <a:lnTo>
                    <a:pt x="1564448" y="3085392"/>
                  </a:lnTo>
                  <a:lnTo>
                    <a:pt x="1515478" y="3083283"/>
                  </a:lnTo>
                  <a:lnTo>
                    <a:pt x="1466898" y="3079793"/>
                  </a:lnTo>
                  <a:lnTo>
                    <a:pt x="1418729" y="3074942"/>
                  </a:lnTo>
                  <a:lnTo>
                    <a:pt x="1370991" y="3068751"/>
                  </a:lnTo>
                  <a:lnTo>
                    <a:pt x="1323706" y="3061239"/>
                  </a:lnTo>
                  <a:lnTo>
                    <a:pt x="1276894" y="3052426"/>
                  </a:lnTo>
                  <a:lnTo>
                    <a:pt x="1230578" y="3042333"/>
                  </a:lnTo>
                  <a:lnTo>
                    <a:pt x="1184777" y="3030980"/>
                  </a:lnTo>
                  <a:lnTo>
                    <a:pt x="1139514" y="3018387"/>
                  </a:lnTo>
                  <a:lnTo>
                    <a:pt x="1094809" y="3004574"/>
                  </a:lnTo>
                  <a:lnTo>
                    <a:pt x="1050683" y="2989562"/>
                  </a:lnTo>
                  <a:lnTo>
                    <a:pt x="1007158" y="2973370"/>
                  </a:lnTo>
                  <a:lnTo>
                    <a:pt x="964254" y="2956020"/>
                  </a:lnTo>
                  <a:lnTo>
                    <a:pt x="921993" y="2937530"/>
                  </a:lnTo>
                  <a:lnTo>
                    <a:pt x="880396" y="2917921"/>
                  </a:lnTo>
                  <a:lnTo>
                    <a:pt x="839483" y="2897214"/>
                  </a:lnTo>
                  <a:lnTo>
                    <a:pt x="799277" y="2875428"/>
                  </a:lnTo>
                  <a:lnTo>
                    <a:pt x="759797" y="2852583"/>
                  </a:lnTo>
                  <a:lnTo>
                    <a:pt x="721066" y="2828701"/>
                  </a:lnTo>
                  <a:lnTo>
                    <a:pt x="683104" y="2803801"/>
                  </a:lnTo>
                  <a:lnTo>
                    <a:pt x="645932" y="2777902"/>
                  </a:lnTo>
                  <a:lnTo>
                    <a:pt x="609571" y="2751026"/>
                  </a:lnTo>
                  <a:lnTo>
                    <a:pt x="574044" y="2723193"/>
                  </a:lnTo>
                  <a:lnTo>
                    <a:pt x="539369" y="2694423"/>
                  </a:lnTo>
                  <a:lnTo>
                    <a:pt x="505570" y="2664735"/>
                  </a:lnTo>
                  <a:lnTo>
                    <a:pt x="472666" y="2634150"/>
                  </a:lnTo>
                  <a:lnTo>
                    <a:pt x="440680" y="2602689"/>
                  </a:lnTo>
                  <a:lnTo>
                    <a:pt x="409631" y="2570371"/>
                  </a:lnTo>
                  <a:lnTo>
                    <a:pt x="379542" y="2537217"/>
                  </a:lnTo>
                  <a:lnTo>
                    <a:pt x="350432" y="2503246"/>
                  </a:lnTo>
                  <a:lnTo>
                    <a:pt x="322324" y="2468480"/>
                  </a:lnTo>
                  <a:lnTo>
                    <a:pt x="295239" y="2432937"/>
                  </a:lnTo>
                  <a:lnTo>
                    <a:pt x="269197" y="2396639"/>
                  </a:lnTo>
                  <a:lnTo>
                    <a:pt x="244220" y="2359605"/>
                  </a:lnTo>
                  <a:lnTo>
                    <a:pt x="220328" y="2321856"/>
                  </a:lnTo>
                  <a:lnTo>
                    <a:pt x="197544" y="2283412"/>
                  </a:lnTo>
                  <a:lnTo>
                    <a:pt x="175887" y="2244293"/>
                  </a:lnTo>
                  <a:lnTo>
                    <a:pt x="155380" y="2204519"/>
                  </a:lnTo>
                  <a:lnTo>
                    <a:pt x="136042" y="2164110"/>
                  </a:lnTo>
                  <a:lnTo>
                    <a:pt x="117896" y="2123087"/>
                  </a:lnTo>
                  <a:lnTo>
                    <a:pt x="100962" y="2081469"/>
                  </a:lnTo>
                  <a:lnTo>
                    <a:pt x="85262" y="2039278"/>
                  </a:lnTo>
                  <a:lnTo>
                    <a:pt x="70816" y="1996532"/>
                  </a:lnTo>
                  <a:lnTo>
                    <a:pt x="57645" y="1953253"/>
                  </a:lnTo>
                  <a:lnTo>
                    <a:pt x="45772" y="1909460"/>
                  </a:lnTo>
                  <a:lnTo>
                    <a:pt x="35216" y="1865174"/>
                  </a:lnTo>
                  <a:lnTo>
                    <a:pt x="26000" y="1820415"/>
                  </a:lnTo>
                  <a:lnTo>
                    <a:pt x="18143" y="1775202"/>
                  </a:lnTo>
                  <a:lnTo>
                    <a:pt x="11668" y="1729557"/>
                  </a:lnTo>
                  <a:lnTo>
                    <a:pt x="6595" y="1683498"/>
                  </a:lnTo>
                  <a:lnTo>
                    <a:pt x="2945" y="1637048"/>
                  </a:lnTo>
                  <a:lnTo>
                    <a:pt x="739" y="1590225"/>
                  </a:lnTo>
                  <a:lnTo>
                    <a:pt x="0" y="1543049"/>
                  </a:lnTo>
                  <a:lnTo>
                    <a:pt x="739" y="1495874"/>
                  </a:lnTo>
                  <a:lnTo>
                    <a:pt x="2945" y="1449051"/>
                  </a:lnTo>
                  <a:lnTo>
                    <a:pt x="6595" y="1402600"/>
                  </a:lnTo>
                  <a:lnTo>
                    <a:pt x="11668" y="1356542"/>
                  </a:lnTo>
                  <a:lnTo>
                    <a:pt x="18143" y="1310897"/>
                  </a:lnTo>
                  <a:lnTo>
                    <a:pt x="26000" y="1265684"/>
                  </a:lnTo>
                  <a:lnTo>
                    <a:pt x="35216" y="1220925"/>
                  </a:lnTo>
                  <a:lnTo>
                    <a:pt x="45772" y="1176639"/>
                  </a:lnTo>
                  <a:lnTo>
                    <a:pt x="57645" y="1132846"/>
                  </a:lnTo>
                  <a:lnTo>
                    <a:pt x="70816" y="1089566"/>
                  </a:lnTo>
                  <a:lnTo>
                    <a:pt x="85262" y="1046821"/>
                  </a:lnTo>
                  <a:lnTo>
                    <a:pt x="100962" y="1004629"/>
                  </a:lnTo>
                  <a:lnTo>
                    <a:pt x="117896" y="963012"/>
                  </a:lnTo>
                  <a:lnTo>
                    <a:pt x="136042" y="921989"/>
                  </a:lnTo>
                  <a:lnTo>
                    <a:pt x="155380" y="881580"/>
                  </a:lnTo>
                  <a:lnTo>
                    <a:pt x="175887" y="841806"/>
                  </a:lnTo>
                  <a:lnTo>
                    <a:pt x="197544" y="802687"/>
                  </a:lnTo>
                  <a:lnTo>
                    <a:pt x="220328" y="764243"/>
                  </a:lnTo>
                  <a:lnTo>
                    <a:pt x="244220" y="726494"/>
                  </a:lnTo>
                  <a:lnTo>
                    <a:pt x="269197" y="689460"/>
                  </a:lnTo>
                  <a:lnTo>
                    <a:pt x="295239" y="653162"/>
                  </a:lnTo>
                  <a:lnTo>
                    <a:pt x="322324" y="617619"/>
                  </a:lnTo>
                  <a:lnTo>
                    <a:pt x="350432" y="582853"/>
                  </a:lnTo>
                  <a:lnTo>
                    <a:pt x="379542" y="548882"/>
                  </a:lnTo>
                  <a:lnTo>
                    <a:pt x="409631" y="515728"/>
                  </a:lnTo>
                  <a:lnTo>
                    <a:pt x="440680" y="483410"/>
                  </a:lnTo>
                  <a:lnTo>
                    <a:pt x="472666" y="451948"/>
                  </a:lnTo>
                  <a:lnTo>
                    <a:pt x="505570" y="421364"/>
                  </a:lnTo>
                  <a:lnTo>
                    <a:pt x="539369" y="391676"/>
                  </a:lnTo>
                  <a:lnTo>
                    <a:pt x="574044" y="362906"/>
                  </a:lnTo>
                  <a:lnTo>
                    <a:pt x="609571" y="335072"/>
                  </a:lnTo>
                  <a:lnTo>
                    <a:pt x="645932" y="308196"/>
                  </a:lnTo>
                  <a:lnTo>
                    <a:pt x="683104" y="282298"/>
                  </a:lnTo>
                  <a:lnTo>
                    <a:pt x="721066" y="257398"/>
                  </a:lnTo>
                  <a:lnTo>
                    <a:pt x="759797" y="233515"/>
                  </a:lnTo>
                  <a:lnTo>
                    <a:pt x="799277" y="210671"/>
                  </a:lnTo>
                  <a:lnTo>
                    <a:pt x="839483" y="188885"/>
                  </a:lnTo>
                  <a:lnTo>
                    <a:pt x="880396" y="168178"/>
                  </a:lnTo>
                  <a:lnTo>
                    <a:pt x="921993" y="148569"/>
                  </a:lnTo>
                  <a:lnTo>
                    <a:pt x="964254" y="130079"/>
                  </a:lnTo>
                  <a:lnTo>
                    <a:pt x="1007158" y="112728"/>
                  </a:lnTo>
                  <a:lnTo>
                    <a:pt x="1050683" y="96537"/>
                  </a:lnTo>
                  <a:lnTo>
                    <a:pt x="1094809" y="81524"/>
                  </a:lnTo>
                  <a:lnTo>
                    <a:pt x="1139514" y="67712"/>
                  </a:lnTo>
                  <a:lnTo>
                    <a:pt x="1184777" y="55119"/>
                  </a:lnTo>
                  <a:lnTo>
                    <a:pt x="1230578" y="43766"/>
                  </a:lnTo>
                  <a:lnTo>
                    <a:pt x="1276894" y="33673"/>
                  </a:lnTo>
                  <a:lnTo>
                    <a:pt x="1323706" y="24860"/>
                  </a:lnTo>
                  <a:lnTo>
                    <a:pt x="1370991" y="17348"/>
                  </a:lnTo>
                  <a:lnTo>
                    <a:pt x="1418729" y="11156"/>
                  </a:lnTo>
                  <a:lnTo>
                    <a:pt x="1466898" y="6305"/>
                  </a:lnTo>
                  <a:lnTo>
                    <a:pt x="1515478" y="2816"/>
                  </a:lnTo>
                  <a:lnTo>
                    <a:pt x="1564448" y="707"/>
                  </a:lnTo>
                  <a:lnTo>
                    <a:pt x="1613786" y="0"/>
                  </a:lnTo>
                  <a:lnTo>
                    <a:pt x="1663124" y="707"/>
                  </a:lnTo>
                  <a:lnTo>
                    <a:pt x="1712093" y="2816"/>
                  </a:lnTo>
                  <a:lnTo>
                    <a:pt x="1760673" y="6305"/>
                  </a:lnTo>
                  <a:lnTo>
                    <a:pt x="1808843" y="11156"/>
                  </a:lnTo>
                  <a:lnTo>
                    <a:pt x="1856581" y="17348"/>
                  </a:lnTo>
                  <a:lnTo>
                    <a:pt x="1903866" y="24860"/>
                  </a:lnTo>
                  <a:lnTo>
                    <a:pt x="1950677" y="33673"/>
                  </a:lnTo>
                  <a:lnTo>
                    <a:pt x="1996994" y="43766"/>
                  </a:lnTo>
                  <a:lnTo>
                    <a:pt x="2042794" y="55119"/>
                  </a:lnTo>
                  <a:lnTo>
                    <a:pt x="2088057" y="67712"/>
                  </a:lnTo>
                  <a:lnTo>
                    <a:pt x="2132762" y="81524"/>
                  </a:lnTo>
                  <a:lnTo>
                    <a:pt x="2176888" y="96537"/>
                  </a:lnTo>
                  <a:lnTo>
                    <a:pt x="2220413" y="112728"/>
                  </a:lnTo>
                  <a:lnTo>
                    <a:pt x="2263317" y="130079"/>
                  </a:lnTo>
                  <a:lnTo>
                    <a:pt x="2305578" y="148569"/>
                  </a:lnTo>
                  <a:lnTo>
                    <a:pt x="2347175" y="168178"/>
                  </a:lnTo>
                  <a:lnTo>
                    <a:pt x="2388088" y="188885"/>
                  </a:lnTo>
                  <a:lnTo>
                    <a:pt x="2428294" y="210671"/>
                  </a:lnTo>
                  <a:lnTo>
                    <a:pt x="2467774" y="233515"/>
                  </a:lnTo>
                  <a:lnTo>
                    <a:pt x="2506505" y="257398"/>
                  </a:lnTo>
                  <a:lnTo>
                    <a:pt x="2544467" y="282298"/>
                  </a:lnTo>
                  <a:lnTo>
                    <a:pt x="2581639" y="308196"/>
                  </a:lnTo>
                  <a:lnTo>
                    <a:pt x="2617999" y="335072"/>
                  </a:lnTo>
                  <a:lnTo>
                    <a:pt x="2653527" y="362906"/>
                  </a:lnTo>
                  <a:lnTo>
                    <a:pt x="2688201" y="391676"/>
                  </a:lnTo>
                  <a:lnTo>
                    <a:pt x="2722001" y="421364"/>
                  </a:lnTo>
                  <a:lnTo>
                    <a:pt x="2754904" y="451948"/>
                  </a:lnTo>
                  <a:lnTo>
                    <a:pt x="2786891" y="483410"/>
                  </a:lnTo>
                  <a:lnTo>
                    <a:pt x="2817940" y="515728"/>
                  </a:lnTo>
                  <a:lnTo>
                    <a:pt x="2848029" y="548882"/>
                  </a:lnTo>
                  <a:lnTo>
                    <a:pt x="2877138" y="582853"/>
                  </a:lnTo>
                  <a:lnTo>
                    <a:pt x="2905246" y="617619"/>
                  </a:lnTo>
                  <a:lnTo>
                    <a:pt x="2932331" y="653162"/>
                  </a:lnTo>
                  <a:lnTo>
                    <a:pt x="2958373" y="689460"/>
                  </a:lnTo>
                  <a:lnTo>
                    <a:pt x="2983351" y="726494"/>
                  </a:lnTo>
                  <a:lnTo>
                    <a:pt x="3007242" y="764243"/>
                  </a:lnTo>
                  <a:lnTo>
                    <a:pt x="3030027" y="802687"/>
                  </a:lnTo>
                  <a:lnTo>
                    <a:pt x="3051683" y="841806"/>
                  </a:lnTo>
                  <a:lnTo>
                    <a:pt x="3072191" y="881580"/>
                  </a:lnTo>
                  <a:lnTo>
                    <a:pt x="3091528" y="921989"/>
                  </a:lnTo>
                  <a:lnTo>
                    <a:pt x="3109675" y="963012"/>
                  </a:lnTo>
                  <a:lnTo>
                    <a:pt x="3126608" y="1004629"/>
                  </a:lnTo>
                  <a:lnTo>
                    <a:pt x="3142309" y="1046821"/>
                  </a:lnTo>
                  <a:lnTo>
                    <a:pt x="3156755" y="1089566"/>
                  </a:lnTo>
                  <a:lnTo>
                    <a:pt x="3169925" y="1132846"/>
                  </a:lnTo>
                  <a:lnTo>
                    <a:pt x="3181798" y="1176639"/>
                  </a:lnTo>
                  <a:lnTo>
                    <a:pt x="3192354" y="1220925"/>
                  </a:lnTo>
                  <a:lnTo>
                    <a:pt x="3201571" y="1265684"/>
                  </a:lnTo>
                  <a:lnTo>
                    <a:pt x="3209427" y="1310897"/>
                  </a:lnTo>
                  <a:lnTo>
                    <a:pt x="3215903" y="1356542"/>
                  </a:lnTo>
                  <a:lnTo>
                    <a:pt x="3220976" y="1402600"/>
                  </a:lnTo>
                  <a:lnTo>
                    <a:pt x="3224626" y="1449051"/>
                  </a:lnTo>
                  <a:lnTo>
                    <a:pt x="3226831" y="1495874"/>
                  </a:lnTo>
                  <a:lnTo>
                    <a:pt x="3227571" y="1543049"/>
                  </a:lnTo>
                  <a:lnTo>
                    <a:pt x="3226831" y="1590225"/>
                  </a:lnTo>
                  <a:lnTo>
                    <a:pt x="3224626" y="1637048"/>
                  </a:lnTo>
                  <a:lnTo>
                    <a:pt x="3220976" y="1683498"/>
                  </a:lnTo>
                  <a:lnTo>
                    <a:pt x="3215903" y="1729557"/>
                  </a:lnTo>
                  <a:lnTo>
                    <a:pt x="3209427" y="1775202"/>
                  </a:lnTo>
                  <a:lnTo>
                    <a:pt x="3201571" y="1820415"/>
                  </a:lnTo>
                  <a:lnTo>
                    <a:pt x="3192354" y="1865174"/>
                  </a:lnTo>
                  <a:lnTo>
                    <a:pt x="3181798" y="1909460"/>
                  </a:lnTo>
                  <a:lnTo>
                    <a:pt x="3169925" y="1953253"/>
                  </a:lnTo>
                  <a:lnTo>
                    <a:pt x="3156755" y="1996532"/>
                  </a:lnTo>
                  <a:lnTo>
                    <a:pt x="3142309" y="2039278"/>
                  </a:lnTo>
                  <a:lnTo>
                    <a:pt x="3126608" y="2081469"/>
                  </a:lnTo>
                  <a:lnTo>
                    <a:pt x="3109675" y="2123087"/>
                  </a:lnTo>
                  <a:lnTo>
                    <a:pt x="3091528" y="2164110"/>
                  </a:lnTo>
                  <a:lnTo>
                    <a:pt x="3072191" y="2204519"/>
                  </a:lnTo>
                  <a:lnTo>
                    <a:pt x="3051683" y="2244293"/>
                  </a:lnTo>
                  <a:lnTo>
                    <a:pt x="3030027" y="2283412"/>
                  </a:lnTo>
                  <a:lnTo>
                    <a:pt x="3007242" y="2321856"/>
                  </a:lnTo>
                  <a:lnTo>
                    <a:pt x="2983351" y="2359605"/>
                  </a:lnTo>
                  <a:lnTo>
                    <a:pt x="2958373" y="2396639"/>
                  </a:lnTo>
                  <a:lnTo>
                    <a:pt x="2932331" y="2432937"/>
                  </a:lnTo>
                  <a:lnTo>
                    <a:pt x="2905246" y="2468480"/>
                  </a:lnTo>
                  <a:lnTo>
                    <a:pt x="2877138" y="2503246"/>
                  </a:lnTo>
                  <a:lnTo>
                    <a:pt x="2848029" y="2537217"/>
                  </a:lnTo>
                  <a:lnTo>
                    <a:pt x="2817940" y="2570371"/>
                  </a:lnTo>
                  <a:lnTo>
                    <a:pt x="2786891" y="2602689"/>
                  </a:lnTo>
                  <a:lnTo>
                    <a:pt x="2754904" y="2634150"/>
                  </a:lnTo>
                  <a:lnTo>
                    <a:pt x="2722001" y="2664735"/>
                  </a:lnTo>
                  <a:lnTo>
                    <a:pt x="2688201" y="2694423"/>
                  </a:lnTo>
                  <a:lnTo>
                    <a:pt x="2653527" y="2723193"/>
                  </a:lnTo>
                  <a:lnTo>
                    <a:pt x="2617999" y="2751026"/>
                  </a:lnTo>
                  <a:lnTo>
                    <a:pt x="2581639" y="2777902"/>
                  </a:lnTo>
                  <a:lnTo>
                    <a:pt x="2544467" y="2803801"/>
                  </a:lnTo>
                  <a:lnTo>
                    <a:pt x="2506505" y="2828701"/>
                  </a:lnTo>
                  <a:lnTo>
                    <a:pt x="2467774" y="2852583"/>
                  </a:lnTo>
                  <a:lnTo>
                    <a:pt x="2428294" y="2875428"/>
                  </a:lnTo>
                  <a:lnTo>
                    <a:pt x="2388088" y="2897214"/>
                  </a:lnTo>
                  <a:lnTo>
                    <a:pt x="2347175" y="2917921"/>
                  </a:lnTo>
                  <a:lnTo>
                    <a:pt x="2305578" y="2937530"/>
                  </a:lnTo>
                  <a:lnTo>
                    <a:pt x="2263317" y="2956020"/>
                  </a:lnTo>
                  <a:lnTo>
                    <a:pt x="2220413" y="2973370"/>
                  </a:lnTo>
                  <a:lnTo>
                    <a:pt x="2176888" y="2989562"/>
                  </a:lnTo>
                  <a:lnTo>
                    <a:pt x="2132762" y="3004574"/>
                  </a:lnTo>
                  <a:lnTo>
                    <a:pt x="2088057" y="3018387"/>
                  </a:lnTo>
                  <a:lnTo>
                    <a:pt x="2042794" y="3030980"/>
                  </a:lnTo>
                  <a:lnTo>
                    <a:pt x="1996994" y="3042333"/>
                  </a:lnTo>
                  <a:lnTo>
                    <a:pt x="1950677" y="3052426"/>
                  </a:lnTo>
                  <a:lnTo>
                    <a:pt x="1903866" y="3061239"/>
                  </a:lnTo>
                  <a:lnTo>
                    <a:pt x="1856581" y="3068751"/>
                  </a:lnTo>
                  <a:lnTo>
                    <a:pt x="1808843" y="3074942"/>
                  </a:lnTo>
                  <a:lnTo>
                    <a:pt x="1760673" y="3079793"/>
                  </a:lnTo>
                  <a:lnTo>
                    <a:pt x="1712093" y="3083283"/>
                  </a:lnTo>
                  <a:lnTo>
                    <a:pt x="1663124" y="3085392"/>
                  </a:lnTo>
                  <a:lnTo>
                    <a:pt x="1613786" y="3086099"/>
                  </a:lnTo>
                  <a:close/>
                </a:path>
              </a:pathLst>
            </a:custGeom>
            <a:solidFill>
              <a:srgbClr val="C8ECF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12810028" y="5294021"/>
            <a:ext cx="252857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528955">
              <a:lnSpc>
                <a:spcPct val="115399"/>
              </a:lnSpc>
              <a:spcBef>
                <a:spcPts val="100"/>
              </a:spcBef>
            </a:pPr>
            <a:r>
              <a:rPr dirty="0" sz="2600" spc="260" b="1">
                <a:latin typeface="Palatino Linotype"/>
                <a:cs typeface="Palatino Linotype"/>
              </a:rPr>
              <a:t>Various </a:t>
            </a:r>
            <a:r>
              <a:rPr dirty="0" sz="2600" spc="355" b="1">
                <a:latin typeface="Palatino Linotype"/>
                <a:cs typeface="Palatino Linotype"/>
              </a:rPr>
              <a:t>Backgrounds</a:t>
            </a:r>
            <a:endParaRPr sz="2600">
              <a:latin typeface="Palatino Linotype"/>
              <a:cs typeface="Palatino Linotype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699770">
              <a:lnSpc>
                <a:spcPct val="100000"/>
              </a:lnSpc>
              <a:spcBef>
                <a:spcPts val="100"/>
              </a:spcBef>
            </a:pPr>
            <a:r>
              <a:rPr dirty="0" spc="775">
                <a:latin typeface="Arial"/>
                <a:cs typeface="Arial"/>
              </a:rPr>
              <a:t>Results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94475" y="1849185"/>
            <a:ext cx="3636054" cy="301239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85883" y="1849185"/>
            <a:ext cx="3636055" cy="301239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94475" y="6710573"/>
            <a:ext cx="3636054" cy="301239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85883" y="6710573"/>
            <a:ext cx="3636055" cy="301239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465776" y="2581497"/>
            <a:ext cx="3636054" cy="301239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620213" y="5868515"/>
            <a:ext cx="3636055" cy="301239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98687" y="2856121"/>
            <a:ext cx="3636054" cy="3012394"/>
          </a:xfrm>
          <a:prstGeom prst="rect">
            <a:avLst/>
          </a:prstGeom>
        </p:spPr>
      </p:pic>
      <p:grpSp>
        <p:nvGrpSpPr>
          <p:cNvPr id="9" name="object 9" descr=""/>
          <p:cNvGrpSpPr/>
          <p:nvPr/>
        </p:nvGrpSpPr>
        <p:grpSpPr>
          <a:xfrm>
            <a:off x="1298687" y="4658935"/>
            <a:ext cx="12769850" cy="4478655"/>
            <a:chOff x="1298687" y="4658935"/>
            <a:chExt cx="12769850" cy="4478655"/>
          </a:xfrm>
        </p:grpSpPr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8687" y="6124643"/>
              <a:ext cx="3636054" cy="3012394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4042071" y="4658935"/>
              <a:ext cx="10026650" cy="2419350"/>
            </a:xfrm>
            <a:custGeom>
              <a:avLst/>
              <a:gdLst/>
              <a:ahLst/>
              <a:cxnLst/>
              <a:rect l="l" t="t" r="r" b="b"/>
              <a:pathLst>
                <a:path w="10026650" h="2419350">
                  <a:moveTo>
                    <a:pt x="9541348" y="2419161"/>
                  </a:moveTo>
                  <a:lnTo>
                    <a:pt x="485775" y="2419161"/>
                  </a:lnTo>
                  <a:lnTo>
                    <a:pt x="437762" y="2416784"/>
                  </a:lnTo>
                  <a:lnTo>
                    <a:pt x="390562" y="2409741"/>
                  </a:lnTo>
                  <a:lnTo>
                    <a:pt x="344494" y="2398164"/>
                  </a:lnTo>
                  <a:lnTo>
                    <a:pt x="299876" y="2382184"/>
                  </a:lnTo>
                  <a:lnTo>
                    <a:pt x="257028" y="2361934"/>
                  </a:lnTo>
                  <a:lnTo>
                    <a:pt x="216266" y="2337545"/>
                  </a:lnTo>
                  <a:lnTo>
                    <a:pt x="177911" y="2309150"/>
                  </a:lnTo>
                  <a:lnTo>
                    <a:pt x="142280" y="2276881"/>
                  </a:lnTo>
                  <a:lnTo>
                    <a:pt x="110010" y="2241250"/>
                  </a:lnTo>
                  <a:lnTo>
                    <a:pt x="81615" y="2202894"/>
                  </a:lnTo>
                  <a:lnTo>
                    <a:pt x="57227" y="2162133"/>
                  </a:lnTo>
                  <a:lnTo>
                    <a:pt x="36977" y="2119284"/>
                  </a:lnTo>
                  <a:lnTo>
                    <a:pt x="20997" y="2074667"/>
                  </a:lnTo>
                  <a:lnTo>
                    <a:pt x="9420" y="2028599"/>
                  </a:lnTo>
                  <a:lnTo>
                    <a:pt x="2377" y="1981399"/>
                  </a:lnTo>
                  <a:lnTo>
                    <a:pt x="0" y="1933386"/>
                  </a:lnTo>
                  <a:lnTo>
                    <a:pt x="0" y="485775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7"/>
                  </a:lnTo>
                  <a:lnTo>
                    <a:pt x="57227" y="257028"/>
                  </a:lnTo>
                  <a:lnTo>
                    <a:pt x="81615" y="216266"/>
                  </a:lnTo>
                  <a:lnTo>
                    <a:pt x="110010" y="177911"/>
                  </a:lnTo>
                  <a:lnTo>
                    <a:pt x="142280" y="142280"/>
                  </a:lnTo>
                  <a:lnTo>
                    <a:pt x="177911" y="110010"/>
                  </a:lnTo>
                  <a:lnTo>
                    <a:pt x="216266" y="81615"/>
                  </a:lnTo>
                  <a:lnTo>
                    <a:pt x="257028" y="57227"/>
                  </a:lnTo>
                  <a:lnTo>
                    <a:pt x="299876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7"/>
                  </a:lnTo>
                  <a:lnTo>
                    <a:pt x="485775" y="0"/>
                  </a:lnTo>
                  <a:lnTo>
                    <a:pt x="9541348" y="0"/>
                  </a:lnTo>
                  <a:lnTo>
                    <a:pt x="9589362" y="2377"/>
                  </a:lnTo>
                  <a:lnTo>
                    <a:pt x="9636562" y="9420"/>
                  </a:lnTo>
                  <a:lnTo>
                    <a:pt x="9682630" y="20997"/>
                  </a:lnTo>
                  <a:lnTo>
                    <a:pt x="9727248" y="36977"/>
                  </a:lnTo>
                  <a:lnTo>
                    <a:pt x="9770097" y="57227"/>
                  </a:lnTo>
                  <a:lnTo>
                    <a:pt x="9810858" y="81615"/>
                  </a:lnTo>
                  <a:lnTo>
                    <a:pt x="9849213" y="110010"/>
                  </a:lnTo>
                  <a:lnTo>
                    <a:pt x="9884844" y="142280"/>
                  </a:lnTo>
                  <a:lnTo>
                    <a:pt x="9917113" y="177911"/>
                  </a:lnTo>
                  <a:lnTo>
                    <a:pt x="9945508" y="216266"/>
                  </a:lnTo>
                  <a:lnTo>
                    <a:pt x="9969896" y="257028"/>
                  </a:lnTo>
                  <a:lnTo>
                    <a:pt x="9990146" y="299877"/>
                  </a:lnTo>
                  <a:lnTo>
                    <a:pt x="10006126" y="344494"/>
                  </a:lnTo>
                  <a:lnTo>
                    <a:pt x="10017703" y="390562"/>
                  </a:lnTo>
                  <a:lnTo>
                    <a:pt x="10024746" y="437762"/>
                  </a:lnTo>
                  <a:lnTo>
                    <a:pt x="10026291" y="468959"/>
                  </a:lnTo>
                  <a:lnTo>
                    <a:pt x="10026291" y="1950202"/>
                  </a:lnTo>
                  <a:lnTo>
                    <a:pt x="10017703" y="2028599"/>
                  </a:lnTo>
                  <a:lnTo>
                    <a:pt x="10006126" y="2074667"/>
                  </a:lnTo>
                  <a:lnTo>
                    <a:pt x="9990146" y="2119284"/>
                  </a:lnTo>
                  <a:lnTo>
                    <a:pt x="9969896" y="2162133"/>
                  </a:lnTo>
                  <a:lnTo>
                    <a:pt x="9945508" y="2202894"/>
                  </a:lnTo>
                  <a:lnTo>
                    <a:pt x="9917113" y="2241250"/>
                  </a:lnTo>
                  <a:lnTo>
                    <a:pt x="9884844" y="2276881"/>
                  </a:lnTo>
                  <a:lnTo>
                    <a:pt x="9849213" y="2309150"/>
                  </a:lnTo>
                  <a:lnTo>
                    <a:pt x="9810858" y="2337545"/>
                  </a:lnTo>
                  <a:lnTo>
                    <a:pt x="9770097" y="2361934"/>
                  </a:lnTo>
                  <a:lnTo>
                    <a:pt x="9727248" y="2382184"/>
                  </a:lnTo>
                  <a:lnTo>
                    <a:pt x="9682630" y="2398164"/>
                  </a:lnTo>
                  <a:lnTo>
                    <a:pt x="9636562" y="2409741"/>
                  </a:lnTo>
                  <a:lnTo>
                    <a:pt x="9589362" y="2416784"/>
                  </a:lnTo>
                  <a:lnTo>
                    <a:pt x="9541348" y="2419161"/>
                  </a:lnTo>
                  <a:close/>
                </a:path>
              </a:pathLst>
            </a:custGeom>
            <a:solidFill>
              <a:srgbClr val="C8ECF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6978401" y="5135171"/>
            <a:ext cx="4154804" cy="12636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273050">
              <a:lnSpc>
                <a:spcPct val="116100"/>
              </a:lnSpc>
              <a:spcBef>
                <a:spcPts val="95"/>
              </a:spcBef>
            </a:pPr>
            <a:r>
              <a:rPr dirty="0" sz="3500" spc="225" b="1">
                <a:latin typeface="Cambria"/>
                <a:cs typeface="Cambria"/>
              </a:rPr>
              <a:t>Images</a:t>
            </a:r>
            <a:r>
              <a:rPr dirty="0" sz="3500" spc="125" b="1">
                <a:latin typeface="Cambria"/>
                <a:cs typeface="Cambria"/>
              </a:rPr>
              <a:t> </a:t>
            </a:r>
            <a:r>
              <a:rPr dirty="0" sz="3500" spc="430" b="1">
                <a:latin typeface="Cambria"/>
                <a:cs typeface="Cambria"/>
              </a:rPr>
              <a:t>Across </a:t>
            </a:r>
            <a:r>
              <a:rPr dirty="0" sz="3500" spc="395" b="1">
                <a:latin typeface="Cambria"/>
                <a:cs typeface="Cambria"/>
              </a:rPr>
              <a:t>various</a:t>
            </a:r>
            <a:r>
              <a:rPr dirty="0" sz="3500" spc="110" b="1">
                <a:latin typeface="Cambria"/>
                <a:cs typeface="Cambria"/>
              </a:rPr>
              <a:t> </a:t>
            </a:r>
            <a:r>
              <a:rPr dirty="0" sz="3500" spc="315" b="1">
                <a:latin typeface="Cambria"/>
                <a:cs typeface="Cambria"/>
              </a:rPr>
              <a:t>Domains</a:t>
            </a:r>
            <a:endParaRPr sz="3500">
              <a:latin typeface="Cambria"/>
              <a:cs typeface="Cambri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699770">
              <a:lnSpc>
                <a:spcPct val="100000"/>
              </a:lnSpc>
              <a:spcBef>
                <a:spcPts val="100"/>
              </a:spcBef>
            </a:pPr>
            <a:r>
              <a:rPr dirty="0" spc="775">
                <a:latin typeface="Arial"/>
                <a:cs typeface="Arial"/>
              </a:rPr>
              <a:t>Results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9062" y="0"/>
            <a:ext cx="8058937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57148" rIns="0" bIns="0" rtlCol="0" vert="horz">
            <a:spAutoFit/>
          </a:bodyPr>
          <a:lstStyle/>
          <a:p>
            <a:pPr marL="498475">
              <a:lnSpc>
                <a:spcPct val="100000"/>
              </a:lnSpc>
              <a:spcBef>
                <a:spcPts val="100"/>
              </a:spcBef>
            </a:pPr>
            <a:r>
              <a:rPr dirty="0" spc="775">
                <a:latin typeface="Arial"/>
                <a:cs typeface="Arial"/>
              </a:rPr>
              <a:t>Results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5886" y="3014598"/>
            <a:ext cx="371475" cy="39052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5886" y="4346125"/>
            <a:ext cx="371475" cy="390524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814817" y="2863043"/>
            <a:ext cx="8092440" cy="5546090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 marL="274320">
              <a:lnSpc>
                <a:spcPct val="100000"/>
              </a:lnSpc>
              <a:spcBef>
                <a:spcPts val="660"/>
              </a:spcBef>
            </a:pP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Accuracy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of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Model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trained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on</a:t>
            </a:r>
            <a:r>
              <a:rPr dirty="0" sz="2650" spc="4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Tiny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 spc="-10">
                <a:solidFill>
                  <a:srgbClr val="002659"/>
                </a:solidFill>
                <a:latin typeface="Arial"/>
                <a:cs typeface="Arial"/>
              </a:rPr>
              <a:t>ImageNet:</a:t>
            </a:r>
            <a:endParaRPr sz="2650">
              <a:latin typeface="Arial"/>
              <a:cs typeface="Arial"/>
            </a:endParaRPr>
          </a:p>
          <a:p>
            <a:pPr marL="274320">
              <a:lnSpc>
                <a:spcPct val="100000"/>
              </a:lnSpc>
              <a:spcBef>
                <a:spcPts val="570"/>
              </a:spcBef>
            </a:pP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24.11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 spc="-25">
                <a:solidFill>
                  <a:srgbClr val="002659"/>
                </a:solidFill>
                <a:latin typeface="Arial"/>
                <a:cs typeface="Arial"/>
              </a:rPr>
              <a:t>%.</a:t>
            </a:r>
            <a:endParaRPr sz="2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9"/>
              </a:spcBef>
            </a:pPr>
            <a:endParaRPr sz="2650">
              <a:latin typeface="Arial"/>
              <a:cs typeface="Arial"/>
            </a:endParaRPr>
          </a:p>
          <a:p>
            <a:pPr marL="274320">
              <a:lnSpc>
                <a:spcPct val="100000"/>
              </a:lnSpc>
            </a:pP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Accuracy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of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Model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trained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on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Synthetic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 spc="-10">
                <a:solidFill>
                  <a:srgbClr val="002659"/>
                </a:solidFill>
                <a:latin typeface="Arial"/>
                <a:cs typeface="Arial"/>
              </a:rPr>
              <a:t>Dataset:</a:t>
            </a:r>
            <a:endParaRPr sz="2650">
              <a:latin typeface="Arial"/>
              <a:cs typeface="Arial"/>
            </a:endParaRPr>
          </a:p>
          <a:p>
            <a:pPr marL="274320">
              <a:lnSpc>
                <a:spcPct val="100000"/>
              </a:lnSpc>
              <a:spcBef>
                <a:spcPts val="570"/>
              </a:spcBef>
            </a:pP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23.86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 spc="-25">
                <a:solidFill>
                  <a:srgbClr val="002659"/>
                </a:solidFill>
                <a:latin typeface="Arial"/>
                <a:cs typeface="Arial"/>
              </a:rPr>
              <a:t>%.</a:t>
            </a:r>
            <a:endParaRPr sz="2650">
              <a:latin typeface="Arial"/>
              <a:cs typeface="Arial"/>
            </a:endParaRPr>
          </a:p>
          <a:p>
            <a:pPr marL="12700" marR="5080">
              <a:lnSpc>
                <a:spcPct val="117900"/>
              </a:lnSpc>
              <a:spcBef>
                <a:spcPts val="2985"/>
              </a:spcBef>
            </a:pP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Despite</a:t>
            </a:r>
            <a:r>
              <a:rPr dirty="0" sz="2650" spc="4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the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low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accuracy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scores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of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models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trained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 spc="-25">
                <a:solidFill>
                  <a:srgbClr val="002659"/>
                </a:solidFill>
                <a:latin typeface="Arial"/>
                <a:cs typeface="Arial"/>
              </a:rPr>
              <a:t>on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real</a:t>
            </a:r>
            <a:r>
              <a:rPr dirty="0" sz="2650" spc="4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(24.11)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and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synthetic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images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(23.86),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 spc="-25">
                <a:solidFill>
                  <a:srgbClr val="002659"/>
                </a:solidFill>
                <a:latin typeface="Arial"/>
                <a:cs typeface="Arial"/>
              </a:rPr>
              <a:t>the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closeness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of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these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scores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suggests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that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the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 spc="-10">
                <a:solidFill>
                  <a:srgbClr val="002659"/>
                </a:solidFill>
                <a:latin typeface="Arial"/>
                <a:cs typeface="Arial"/>
              </a:rPr>
              <a:t>synthetic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images</a:t>
            </a:r>
            <a:r>
              <a:rPr dirty="0" sz="2650" spc="7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are</a:t>
            </a:r>
            <a:r>
              <a:rPr dirty="0" sz="2650" spc="7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well-generated,</a:t>
            </a:r>
            <a:r>
              <a:rPr dirty="0" sz="2650" spc="7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performing</a:t>
            </a:r>
            <a:r>
              <a:rPr dirty="0" sz="2650" spc="6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comparably</a:t>
            </a:r>
            <a:r>
              <a:rPr dirty="0" sz="2650" spc="7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 spc="-25">
                <a:solidFill>
                  <a:srgbClr val="002659"/>
                </a:solidFill>
                <a:latin typeface="Arial"/>
                <a:cs typeface="Arial"/>
              </a:rPr>
              <a:t>to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real</a:t>
            </a:r>
            <a:r>
              <a:rPr dirty="0" sz="2650" spc="3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images.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Further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refinement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of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training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 spc="-10">
                <a:solidFill>
                  <a:srgbClr val="002659"/>
                </a:solidFill>
                <a:latin typeface="Arial"/>
                <a:cs typeface="Arial"/>
              </a:rPr>
              <a:t>could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improve</a:t>
            </a:r>
            <a:r>
              <a:rPr dirty="0" sz="2650" spc="6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 spc="-10">
                <a:solidFill>
                  <a:srgbClr val="002659"/>
                </a:solidFill>
                <a:latin typeface="Arial"/>
                <a:cs typeface="Arial"/>
              </a:rPr>
              <a:t>results.</a:t>
            </a:r>
            <a:endParaRPr sz="2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7724" y="2751042"/>
            <a:ext cx="5753099" cy="57530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699770">
              <a:lnSpc>
                <a:spcPct val="100000"/>
              </a:lnSpc>
              <a:spcBef>
                <a:spcPts val="100"/>
              </a:spcBef>
            </a:pPr>
            <a:r>
              <a:rPr dirty="0" spc="790"/>
              <a:t>Future</a:t>
            </a:r>
            <a:r>
              <a:rPr dirty="0" spc="509"/>
              <a:t> </a:t>
            </a:r>
            <a:r>
              <a:rPr dirty="0" spc="770"/>
              <a:t>Steps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22116" y="2452938"/>
            <a:ext cx="485774" cy="40957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97212" y="4148588"/>
            <a:ext cx="476249" cy="40957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22116" y="5844239"/>
            <a:ext cx="485774" cy="409574"/>
          </a:xfrm>
          <a:prstGeom prst="rect">
            <a:avLst/>
          </a:prstGeom>
        </p:spPr>
      </p:pic>
      <p:sp>
        <p:nvSpPr>
          <p:cNvPr id="7" name="object 7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92710">
              <a:lnSpc>
                <a:spcPct val="117000"/>
              </a:lnSpc>
              <a:spcBef>
                <a:spcPts val="95"/>
              </a:spcBef>
            </a:pPr>
            <a:r>
              <a:rPr dirty="0"/>
              <a:t>the</a:t>
            </a:r>
            <a:r>
              <a:rPr dirty="0" spc="-10"/>
              <a:t> </a:t>
            </a:r>
            <a:r>
              <a:rPr dirty="0"/>
              <a:t>model</a:t>
            </a:r>
            <a:r>
              <a:rPr dirty="0" spc="-10"/>
              <a:t> </a:t>
            </a:r>
            <a:r>
              <a:rPr dirty="0"/>
              <a:t>accuracy</a:t>
            </a:r>
            <a:r>
              <a:rPr dirty="0" spc="-10"/>
              <a:t> </a:t>
            </a:r>
            <a:r>
              <a:rPr dirty="0"/>
              <a:t>can</a:t>
            </a:r>
            <a:r>
              <a:rPr dirty="0" spc="-10"/>
              <a:t> </a:t>
            </a:r>
            <a:r>
              <a:rPr dirty="0"/>
              <a:t>be</a:t>
            </a:r>
            <a:r>
              <a:rPr dirty="0" spc="-5"/>
              <a:t> </a:t>
            </a:r>
            <a:r>
              <a:rPr dirty="0"/>
              <a:t>improved</a:t>
            </a:r>
            <a:r>
              <a:rPr dirty="0" spc="-10"/>
              <a:t> </a:t>
            </a:r>
            <a:r>
              <a:rPr dirty="0"/>
              <a:t>by</a:t>
            </a:r>
            <a:r>
              <a:rPr dirty="0" spc="-10"/>
              <a:t> </a:t>
            </a:r>
            <a:r>
              <a:rPr dirty="0"/>
              <a:t>adding</a:t>
            </a:r>
            <a:r>
              <a:rPr dirty="0" spc="-10"/>
              <a:t> </a:t>
            </a:r>
            <a:r>
              <a:rPr dirty="0"/>
              <a:t>more</a:t>
            </a:r>
            <a:r>
              <a:rPr dirty="0" spc="-10"/>
              <a:t> </a:t>
            </a:r>
            <a:r>
              <a:rPr dirty="0"/>
              <a:t>layers</a:t>
            </a:r>
            <a:r>
              <a:rPr dirty="0" spc="-5"/>
              <a:t> </a:t>
            </a:r>
            <a:r>
              <a:rPr dirty="0" spc="-25"/>
              <a:t>or </a:t>
            </a:r>
            <a:r>
              <a:rPr dirty="0"/>
              <a:t>nodes</a:t>
            </a:r>
            <a:r>
              <a:rPr dirty="0" spc="-5"/>
              <a:t> </a:t>
            </a:r>
            <a:r>
              <a:rPr dirty="0"/>
              <a:t>into</a:t>
            </a:r>
            <a:r>
              <a:rPr dirty="0" spc="-5"/>
              <a:t> </a:t>
            </a:r>
            <a:r>
              <a:rPr dirty="0"/>
              <a:t>the</a:t>
            </a:r>
            <a:r>
              <a:rPr dirty="0" spc="-5"/>
              <a:t> </a:t>
            </a:r>
            <a:r>
              <a:rPr dirty="0"/>
              <a:t>model</a:t>
            </a:r>
            <a:r>
              <a:rPr dirty="0" spc="-5"/>
              <a:t> </a:t>
            </a:r>
            <a:r>
              <a:rPr dirty="0" spc="-10"/>
              <a:t>architecture.</a:t>
            </a:r>
          </a:p>
          <a:p>
            <a:pPr>
              <a:lnSpc>
                <a:spcPct val="100000"/>
              </a:lnSpc>
              <a:spcBef>
                <a:spcPts val="2275"/>
              </a:spcBef>
            </a:pPr>
          </a:p>
          <a:p>
            <a:pPr marL="78740">
              <a:lnSpc>
                <a:spcPct val="100000"/>
              </a:lnSpc>
            </a:pPr>
            <a:r>
              <a:rPr dirty="0"/>
              <a:t>Better</a:t>
            </a:r>
            <a:r>
              <a:rPr dirty="0" spc="-5"/>
              <a:t> </a:t>
            </a:r>
            <a:r>
              <a:rPr dirty="0"/>
              <a:t>results</a:t>
            </a:r>
            <a:r>
              <a:rPr dirty="0" spc="-5"/>
              <a:t> </a:t>
            </a:r>
            <a:r>
              <a:rPr dirty="0"/>
              <a:t>can be</a:t>
            </a:r>
            <a:r>
              <a:rPr dirty="0" spc="-5"/>
              <a:t> </a:t>
            </a:r>
            <a:r>
              <a:rPr dirty="0"/>
              <a:t>obtained</a:t>
            </a:r>
            <a:r>
              <a:rPr dirty="0" spc="-5"/>
              <a:t> </a:t>
            </a:r>
            <a:r>
              <a:rPr dirty="0"/>
              <a:t>by focusing</a:t>
            </a:r>
            <a:r>
              <a:rPr dirty="0" spc="-5"/>
              <a:t> </a:t>
            </a:r>
            <a:r>
              <a:rPr dirty="0"/>
              <a:t>on specific</a:t>
            </a:r>
            <a:r>
              <a:rPr dirty="0" spc="-5"/>
              <a:t> </a:t>
            </a:r>
            <a:r>
              <a:rPr dirty="0" spc="-10"/>
              <a:t>domains</a:t>
            </a:r>
          </a:p>
          <a:p>
            <a:pPr marL="78740">
              <a:lnSpc>
                <a:spcPct val="100000"/>
              </a:lnSpc>
              <a:spcBef>
                <a:spcPts val="600"/>
              </a:spcBef>
            </a:pPr>
            <a:r>
              <a:rPr dirty="0"/>
              <a:t>-</a:t>
            </a:r>
            <a:r>
              <a:rPr dirty="0" spc="-5"/>
              <a:t> </a:t>
            </a:r>
            <a:r>
              <a:rPr dirty="0"/>
              <a:t>domain </a:t>
            </a:r>
            <a:r>
              <a:rPr dirty="0" spc="-10"/>
              <a:t>adaption</a:t>
            </a:r>
          </a:p>
          <a:p>
            <a:pPr>
              <a:lnSpc>
                <a:spcPct val="100000"/>
              </a:lnSpc>
              <a:spcBef>
                <a:spcPts val="1680"/>
              </a:spcBef>
            </a:pPr>
          </a:p>
          <a:p>
            <a:pPr marL="12700" marR="385445">
              <a:lnSpc>
                <a:spcPct val="117000"/>
              </a:lnSpc>
            </a:pPr>
            <a:r>
              <a:rPr dirty="0"/>
              <a:t>Enhanced</a:t>
            </a:r>
            <a:r>
              <a:rPr dirty="0" spc="-15"/>
              <a:t> </a:t>
            </a:r>
            <a:r>
              <a:rPr dirty="0"/>
              <a:t>prompting</a:t>
            </a:r>
            <a:r>
              <a:rPr dirty="0" spc="-15"/>
              <a:t> </a:t>
            </a:r>
            <a:r>
              <a:rPr dirty="0"/>
              <a:t>and</a:t>
            </a:r>
            <a:r>
              <a:rPr dirty="0" spc="-10"/>
              <a:t> </a:t>
            </a:r>
            <a:r>
              <a:rPr dirty="0"/>
              <a:t>adjustments</a:t>
            </a:r>
            <a:r>
              <a:rPr dirty="0" spc="-15"/>
              <a:t> </a:t>
            </a:r>
            <a:r>
              <a:rPr dirty="0"/>
              <a:t>in</a:t>
            </a:r>
            <a:r>
              <a:rPr dirty="0" spc="-10"/>
              <a:t> </a:t>
            </a:r>
            <a:r>
              <a:rPr dirty="0"/>
              <a:t>parameters</a:t>
            </a:r>
            <a:r>
              <a:rPr dirty="0" spc="-15"/>
              <a:t> </a:t>
            </a:r>
            <a:r>
              <a:rPr dirty="0" spc="-10"/>
              <a:t>(e.g., </a:t>
            </a:r>
            <a:r>
              <a:rPr dirty="0"/>
              <a:t>guidance</a:t>
            </a:r>
            <a:r>
              <a:rPr dirty="0" spc="-15"/>
              <a:t> </a:t>
            </a:r>
            <a:r>
              <a:rPr dirty="0"/>
              <a:t>scale,</a:t>
            </a:r>
            <a:r>
              <a:rPr dirty="0" spc="-10"/>
              <a:t> </a:t>
            </a:r>
            <a:r>
              <a:rPr dirty="0"/>
              <a:t>sampling</a:t>
            </a:r>
            <a:r>
              <a:rPr dirty="0" spc="-10"/>
              <a:t> </a:t>
            </a:r>
            <a:r>
              <a:rPr dirty="0"/>
              <a:t>steps)</a:t>
            </a:r>
            <a:r>
              <a:rPr dirty="0" spc="-10"/>
              <a:t> </a:t>
            </a:r>
            <a:r>
              <a:rPr dirty="0"/>
              <a:t>can</a:t>
            </a:r>
            <a:r>
              <a:rPr dirty="0" spc="-10"/>
              <a:t> </a:t>
            </a:r>
            <a:r>
              <a:rPr dirty="0"/>
              <a:t>further</a:t>
            </a:r>
            <a:r>
              <a:rPr dirty="0" spc="-10"/>
              <a:t> </a:t>
            </a:r>
            <a:r>
              <a:rPr dirty="0"/>
              <a:t>refine</a:t>
            </a:r>
            <a:r>
              <a:rPr dirty="0" spc="-10"/>
              <a:t> generated images.</a:t>
            </a:r>
          </a:p>
          <a:p>
            <a:pPr>
              <a:lnSpc>
                <a:spcPct val="100000"/>
              </a:lnSpc>
              <a:spcBef>
                <a:spcPts val="1675"/>
              </a:spcBef>
            </a:pPr>
          </a:p>
          <a:p>
            <a:pPr marL="78740" marR="402590">
              <a:lnSpc>
                <a:spcPct val="117000"/>
              </a:lnSpc>
            </a:pPr>
            <a:r>
              <a:rPr dirty="0"/>
              <a:t>testing</a:t>
            </a:r>
            <a:r>
              <a:rPr dirty="0" spc="-10"/>
              <a:t> </a:t>
            </a:r>
            <a:r>
              <a:rPr dirty="0"/>
              <a:t>on</a:t>
            </a:r>
            <a:r>
              <a:rPr dirty="0" spc="-5"/>
              <a:t> </a:t>
            </a:r>
            <a:r>
              <a:rPr dirty="0"/>
              <a:t>various</a:t>
            </a:r>
            <a:r>
              <a:rPr dirty="0" spc="-5"/>
              <a:t> </a:t>
            </a:r>
            <a:r>
              <a:rPr dirty="0"/>
              <a:t>tasks</a:t>
            </a:r>
            <a:r>
              <a:rPr dirty="0" spc="-10"/>
              <a:t> </a:t>
            </a:r>
            <a:r>
              <a:rPr dirty="0"/>
              <a:t>can</a:t>
            </a:r>
            <a:r>
              <a:rPr dirty="0" spc="-5"/>
              <a:t> </a:t>
            </a:r>
            <a:r>
              <a:rPr dirty="0"/>
              <a:t>help</a:t>
            </a:r>
            <a:r>
              <a:rPr dirty="0" spc="-5"/>
              <a:t> </a:t>
            </a:r>
            <a:r>
              <a:rPr dirty="0"/>
              <a:t>use</a:t>
            </a:r>
            <a:r>
              <a:rPr dirty="0" spc="-10"/>
              <a:t> </a:t>
            </a:r>
            <a:r>
              <a:rPr dirty="0"/>
              <a:t>to</a:t>
            </a:r>
            <a:r>
              <a:rPr dirty="0" spc="-5"/>
              <a:t> </a:t>
            </a:r>
            <a:r>
              <a:rPr dirty="0"/>
              <a:t>understand</a:t>
            </a:r>
            <a:r>
              <a:rPr dirty="0" spc="-5"/>
              <a:t> </a:t>
            </a:r>
            <a:r>
              <a:rPr dirty="0"/>
              <a:t>and</a:t>
            </a:r>
            <a:r>
              <a:rPr dirty="0" spc="-10"/>
              <a:t> </a:t>
            </a:r>
            <a:r>
              <a:rPr dirty="0" spc="-25"/>
              <a:t>use </a:t>
            </a:r>
            <a:r>
              <a:rPr dirty="0"/>
              <a:t>the</a:t>
            </a:r>
            <a:r>
              <a:rPr dirty="0" spc="-10"/>
              <a:t> </a:t>
            </a:r>
            <a:r>
              <a:rPr dirty="0"/>
              <a:t>synthetic</a:t>
            </a:r>
            <a:r>
              <a:rPr dirty="0" spc="-5"/>
              <a:t> </a:t>
            </a:r>
            <a:r>
              <a:rPr dirty="0" spc="-10"/>
              <a:t>datasets.</a:t>
            </a: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97212" y="8065712"/>
            <a:ext cx="476249" cy="40957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91286" y="1901039"/>
            <a:ext cx="6448425" cy="5130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456055" marR="5080" indent="-1443990">
              <a:lnSpc>
                <a:spcPct val="116300"/>
              </a:lnSpc>
              <a:spcBef>
                <a:spcPts val="100"/>
              </a:spcBef>
            </a:pPr>
            <a:r>
              <a:rPr dirty="0" sz="14400" spc="1410" b="1">
                <a:solidFill>
                  <a:srgbClr val="4494FF"/>
                </a:solidFill>
                <a:latin typeface="Palatino Linotype"/>
                <a:cs typeface="Palatino Linotype"/>
              </a:rPr>
              <a:t>Thank </a:t>
            </a:r>
            <a:r>
              <a:rPr dirty="0" sz="14400" spc="1614" b="1">
                <a:solidFill>
                  <a:srgbClr val="FFB07D"/>
                </a:solidFill>
                <a:latin typeface="Palatino Linotype"/>
                <a:cs typeface="Palatino Linotype"/>
              </a:rPr>
              <a:t>You</a:t>
            </a:r>
            <a:endParaRPr sz="14400">
              <a:latin typeface="Palatino Linotype"/>
              <a:cs typeface="Palatino Linotype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826" y="4127538"/>
            <a:ext cx="5753099" cy="5753098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59753" y="287591"/>
            <a:ext cx="5753099" cy="57530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74513" y="4056007"/>
            <a:ext cx="5143499" cy="6048374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6326444" y="5447050"/>
            <a:ext cx="1895475" cy="295910"/>
          </a:xfrm>
          <a:custGeom>
            <a:avLst/>
            <a:gdLst/>
            <a:ahLst/>
            <a:cxnLst/>
            <a:rect l="l" t="t" r="r" b="b"/>
            <a:pathLst>
              <a:path w="1895475" h="295910">
                <a:moveTo>
                  <a:pt x="970718" y="295650"/>
                </a:moveTo>
                <a:lnTo>
                  <a:pt x="924200" y="295650"/>
                </a:lnTo>
                <a:lnTo>
                  <a:pt x="877767" y="295294"/>
                </a:lnTo>
                <a:lnTo>
                  <a:pt x="831473" y="294582"/>
                </a:lnTo>
                <a:lnTo>
                  <a:pt x="785486" y="293518"/>
                </a:lnTo>
                <a:lnTo>
                  <a:pt x="739863" y="292101"/>
                </a:lnTo>
                <a:lnTo>
                  <a:pt x="694766" y="290338"/>
                </a:lnTo>
                <a:lnTo>
                  <a:pt x="650251" y="288231"/>
                </a:lnTo>
                <a:lnTo>
                  <a:pt x="606479" y="285786"/>
                </a:lnTo>
                <a:lnTo>
                  <a:pt x="563503" y="283008"/>
                </a:lnTo>
                <a:lnTo>
                  <a:pt x="521477" y="279906"/>
                </a:lnTo>
                <a:lnTo>
                  <a:pt x="480452" y="276483"/>
                </a:lnTo>
                <a:lnTo>
                  <a:pt x="440576" y="272753"/>
                </a:lnTo>
                <a:lnTo>
                  <a:pt x="401898" y="268720"/>
                </a:lnTo>
                <a:lnTo>
                  <a:pt x="346397" y="262130"/>
                </a:lnTo>
                <a:lnTo>
                  <a:pt x="294152" y="254920"/>
                </a:lnTo>
                <a:lnTo>
                  <a:pt x="245437" y="247128"/>
                </a:lnTo>
                <a:lnTo>
                  <a:pt x="200528" y="238798"/>
                </a:lnTo>
                <a:lnTo>
                  <a:pt x="159675" y="229977"/>
                </a:lnTo>
                <a:lnTo>
                  <a:pt x="111874" y="217530"/>
                </a:lnTo>
                <a:lnTo>
                  <a:pt x="72120" y="204412"/>
                </a:lnTo>
                <a:lnTo>
                  <a:pt x="34318" y="187262"/>
                </a:lnTo>
                <a:lnTo>
                  <a:pt x="1520" y="157499"/>
                </a:lnTo>
                <a:lnTo>
                  <a:pt x="0" y="152668"/>
                </a:lnTo>
                <a:lnTo>
                  <a:pt x="0" y="142982"/>
                </a:lnTo>
                <a:lnTo>
                  <a:pt x="28393" y="111895"/>
                </a:lnTo>
                <a:lnTo>
                  <a:pt x="63483" y="94608"/>
                </a:lnTo>
                <a:lnTo>
                  <a:pt x="101161" y="81342"/>
                </a:lnTo>
                <a:lnTo>
                  <a:pt x="146990" y="68716"/>
                </a:lnTo>
                <a:lnTo>
                  <a:pt x="186452" y="59739"/>
                </a:lnTo>
                <a:lnTo>
                  <a:pt x="230038" y="51240"/>
                </a:lnTo>
                <a:lnTo>
                  <a:pt x="277504" y="43265"/>
                </a:lnTo>
                <a:lnTo>
                  <a:pt x="328598" y="35857"/>
                </a:lnTo>
                <a:lnTo>
                  <a:pt x="383058" y="29055"/>
                </a:lnTo>
                <a:lnTo>
                  <a:pt x="440576" y="22896"/>
                </a:lnTo>
                <a:lnTo>
                  <a:pt x="480452" y="19166"/>
                </a:lnTo>
                <a:lnTo>
                  <a:pt x="521477" y="15743"/>
                </a:lnTo>
                <a:lnTo>
                  <a:pt x="563503" y="12641"/>
                </a:lnTo>
                <a:lnTo>
                  <a:pt x="606479" y="9863"/>
                </a:lnTo>
                <a:lnTo>
                  <a:pt x="650251" y="7418"/>
                </a:lnTo>
                <a:lnTo>
                  <a:pt x="694766" y="5311"/>
                </a:lnTo>
                <a:lnTo>
                  <a:pt x="739863" y="3548"/>
                </a:lnTo>
                <a:lnTo>
                  <a:pt x="785486" y="2131"/>
                </a:lnTo>
                <a:lnTo>
                  <a:pt x="831473" y="1067"/>
                </a:lnTo>
                <a:lnTo>
                  <a:pt x="877767" y="355"/>
                </a:lnTo>
                <a:lnTo>
                  <a:pt x="924200" y="0"/>
                </a:lnTo>
                <a:lnTo>
                  <a:pt x="970718" y="0"/>
                </a:lnTo>
                <a:lnTo>
                  <a:pt x="1017152" y="355"/>
                </a:lnTo>
                <a:lnTo>
                  <a:pt x="1063445" y="1067"/>
                </a:lnTo>
                <a:lnTo>
                  <a:pt x="1109432" y="2131"/>
                </a:lnTo>
                <a:lnTo>
                  <a:pt x="1155055" y="3548"/>
                </a:lnTo>
                <a:lnTo>
                  <a:pt x="1200152" y="5311"/>
                </a:lnTo>
                <a:lnTo>
                  <a:pt x="1244666" y="7418"/>
                </a:lnTo>
                <a:lnTo>
                  <a:pt x="1288438" y="9863"/>
                </a:lnTo>
                <a:lnTo>
                  <a:pt x="1331415" y="12641"/>
                </a:lnTo>
                <a:lnTo>
                  <a:pt x="1373441" y="15743"/>
                </a:lnTo>
                <a:lnTo>
                  <a:pt x="1414466" y="19166"/>
                </a:lnTo>
                <a:lnTo>
                  <a:pt x="1454342" y="22895"/>
                </a:lnTo>
                <a:lnTo>
                  <a:pt x="1493020" y="26929"/>
                </a:lnTo>
                <a:lnTo>
                  <a:pt x="1548521" y="33520"/>
                </a:lnTo>
                <a:lnTo>
                  <a:pt x="1600766" y="40729"/>
                </a:lnTo>
                <a:lnTo>
                  <a:pt x="1649481" y="48521"/>
                </a:lnTo>
                <a:lnTo>
                  <a:pt x="1694390" y="56851"/>
                </a:lnTo>
                <a:lnTo>
                  <a:pt x="1735243" y="65672"/>
                </a:lnTo>
                <a:lnTo>
                  <a:pt x="1783043" y="78119"/>
                </a:lnTo>
                <a:lnTo>
                  <a:pt x="1822797" y="91237"/>
                </a:lnTo>
                <a:lnTo>
                  <a:pt x="1860600" y="108387"/>
                </a:lnTo>
                <a:lnTo>
                  <a:pt x="1893398" y="138151"/>
                </a:lnTo>
                <a:lnTo>
                  <a:pt x="1894919" y="147825"/>
                </a:lnTo>
                <a:lnTo>
                  <a:pt x="1894918" y="152668"/>
                </a:lnTo>
                <a:lnTo>
                  <a:pt x="1866525" y="183754"/>
                </a:lnTo>
                <a:lnTo>
                  <a:pt x="1831435" y="201041"/>
                </a:lnTo>
                <a:lnTo>
                  <a:pt x="1793756" y="214307"/>
                </a:lnTo>
                <a:lnTo>
                  <a:pt x="1747928" y="226933"/>
                </a:lnTo>
                <a:lnTo>
                  <a:pt x="1708466" y="235911"/>
                </a:lnTo>
                <a:lnTo>
                  <a:pt x="1664880" y="244410"/>
                </a:lnTo>
                <a:lnTo>
                  <a:pt x="1617414" y="252384"/>
                </a:lnTo>
                <a:lnTo>
                  <a:pt x="1566320" y="259792"/>
                </a:lnTo>
                <a:lnTo>
                  <a:pt x="1511860" y="266595"/>
                </a:lnTo>
                <a:lnTo>
                  <a:pt x="1454342" y="272753"/>
                </a:lnTo>
                <a:lnTo>
                  <a:pt x="1414466" y="276484"/>
                </a:lnTo>
                <a:lnTo>
                  <a:pt x="1373441" y="279906"/>
                </a:lnTo>
                <a:lnTo>
                  <a:pt x="1331415" y="283008"/>
                </a:lnTo>
                <a:lnTo>
                  <a:pt x="1288438" y="285786"/>
                </a:lnTo>
                <a:lnTo>
                  <a:pt x="1244666" y="288231"/>
                </a:lnTo>
                <a:lnTo>
                  <a:pt x="1200152" y="290338"/>
                </a:lnTo>
                <a:lnTo>
                  <a:pt x="1155055" y="292101"/>
                </a:lnTo>
                <a:lnTo>
                  <a:pt x="1109432" y="293518"/>
                </a:lnTo>
                <a:lnTo>
                  <a:pt x="1063445" y="294582"/>
                </a:lnTo>
                <a:lnTo>
                  <a:pt x="1017152" y="295294"/>
                </a:lnTo>
                <a:lnTo>
                  <a:pt x="970718" y="295650"/>
                </a:lnTo>
                <a:close/>
              </a:path>
            </a:pathLst>
          </a:custGeom>
          <a:solidFill>
            <a:srgbClr val="2085B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6041106" y="1627730"/>
            <a:ext cx="2138045" cy="1960245"/>
            <a:chOff x="6041106" y="1627730"/>
            <a:chExt cx="2138045" cy="1960245"/>
          </a:xfrm>
        </p:grpSpPr>
        <p:sp>
          <p:nvSpPr>
            <p:cNvPr id="5" name="object 5" descr=""/>
            <p:cNvSpPr/>
            <p:nvPr/>
          </p:nvSpPr>
          <p:spPr>
            <a:xfrm>
              <a:off x="6041106" y="2172902"/>
              <a:ext cx="2138045" cy="1414780"/>
            </a:xfrm>
            <a:custGeom>
              <a:avLst/>
              <a:gdLst/>
              <a:ahLst/>
              <a:cxnLst/>
              <a:rect l="l" t="t" r="r" b="b"/>
              <a:pathLst>
                <a:path w="2138045" h="1414779">
                  <a:moveTo>
                    <a:pt x="1919304" y="1414600"/>
                  </a:moveTo>
                  <a:lnTo>
                    <a:pt x="218225" y="1414600"/>
                  </a:lnTo>
                  <a:lnTo>
                    <a:pt x="0" y="1135033"/>
                  </a:lnTo>
                  <a:lnTo>
                    <a:pt x="3193" y="1059779"/>
                  </a:lnTo>
                  <a:lnTo>
                    <a:pt x="27170" y="869590"/>
                  </a:lnTo>
                  <a:lnTo>
                    <a:pt x="93520" y="617824"/>
                  </a:lnTo>
                  <a:lnTo>
                    <a:pt x="223836" y="357841"/>
                  </a:lnTo>
                  <a:lnTo>
                    <a:pt x="459691" y="150964"/>
                  </a:lnTo>
                  <a:lnTo>
                    <a:pt x="738607" y="44730"/>
                  </a:lnTo>
                  <a:lnTo>
                    <a:pt x="971377" y="5591"/>
                  </a:lnTo>
                  <a:lnTo>
                    <a:pt x="1068791" y="0"/>
                  </a:lnTo>
                  <a:lnTo>
                    <a:pt x="1166189" y="5591"/>
                  </a:lnTo>
                  <a:lnTo>
                    <a:pt x="1398928" y="44730"/>
                  </a:lnTo>
                  <a:lnTo>
                    <a:pt x="1677824" y="150964"/>
                  </a:lnTo>
                  <a:lnTo>
                    <a:pt x="1913693" y="357841"/>
                  </a:lnTo>
                  <a:lnTo>
                    <a:pt x="2044009" y="617824"/>
                  </a:lnTo>
                  <a:lnTo>
                    <a:pt x="2110359" y="869590"/>
                  </a:lnTo>
                  <a:lnTo>
                    <a:pt x="2134335" y="1059779"/>
                  </a:lnTo>
                  <a:lnTo>
                    <a:pt x="2137529" y="1135033"/>
                  </a:lnTo>
                  <a:lnTo>
                    <a:pt x="1919304" y="1414600"/>
                  </a:lnTo>
                  <a:close/>
                </a:path>
              </a:pathLst>
            </a:custGeom>
            <a:solidFill>
              <a:srgbClr val="D5E8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187686" y="2253279"/>
              <a:ext cx="1991360" cy="1334770"/>
            </a:xfrm>
            <a:custGeom>
              <a:avLst/>
              <a:gdLst/>
              <a:ahLst/>
              <a:cxnLst/>
              <a:rect l="l" t="t" r="r" b="b"/>
              <a:pathLst>
                <a:path w="1991359" h="1334770">
                  <a:moveTo>
                    <a:pt x="1773047" y="1334223"/>
                  </a:moveTo>
                  <a:lnTo>
                    <a:pt x="71968" y="1334223"/>
                  </a:lnTo>
                  <a:lnTo>
                    <a:pt x="0" y="1241933"/>
                  </a:lnTo>
                  <a:lnTo>
                    <a:pt x="1577372" y="1241933"/>
                  </a:lnTo>
                  <a:lnTo>
                    <a:pt x="1795598" y="962366"/>
                  </a:lnTo>
                  <a:lnTo>
                    <a:pt x="1792379" y="887119"/>
                  </a:lnTo>
                  <a:lnTo>
                    <a:pt x="1768347" y="696943"/>
                  </a:lnTo>
                  <a:lnTo>
                    <a:pt x="1701941" y="445180"/>
                  </a:lnTo>
                  <a:lnTo>
                    <a:pt x="1571600" y="185174"/>
                  </a:lnTo>
                  <a:lnTo>
                    <a:pt x="1537795" y="140769"/>
                  </a:lnTo>
                  <a:lnTo>
                    <a:pt x="1500566" y="100252"/>
                  </a:lnTo>
                  <a:lnTo>
                    <a:pt x="1460348" y="63419"/>
                  </a:lnTo>
                  <a:lnTo>
                    <a:pt x="1417578" y="30069"/>
                  </a:lnTo>
                  <a:lnTo>
                    <a:pt x="1372689" y="0"/>
                  </a:lnTo>
                  <a:lnTo>
                    <a:pt x="1416991" y="16586"/>
                  </a:lnTo>
                  <a:lnTo>
                    <a:pt x="1461137" y="35314"/>
                  </a:lnTo>
                  <a:lnTo>
                    <a:pt x="1504783" y="56312"/>
                  </a:lnTo>
                  <a:lnTo>
                    <a:pt x="1547586" y="79704"/>
                  </a:lnTo>
                  <a:lnTo>
                    <a:pt x="1589201" y="105619"/>
                  </a:lnTo>
                  <a:lnTo>
                    <a:pt x="1629285" y="134183"/>
                  </a:lnTo>
                  <a:lnTo>
                    <a:pt x="1667495" y="165522"/>
                  </a:lnTo>
                  <a:lnTo>
                    <a:pt x="1703486" y="199765"/>
                  </a:lnTo>
                  <a:lnTo>
                    <a:pt x="1736914" y="237036"/>
                  </a:lnTo>
                  <a:lnTo>
                    <a:pt x="1767436" y="277464"/>
                  </a:lnTo>
                  <a:lnTo>
                    <a:pt x="1897752" y="537447"/>
                  </a:lnTo>
                  <a:lnTo>
                    <a:pt x="1964102" y="789213"/>
                  </a:lnTo>
                  <a:lnTo>
                    <a:pt x="1988079" y="979402"/>
                  </a:lnTo>
                  <a:lnTo>
                    <a:pt x="1991273" y="1054656"/>
                  </a:lnTo>
                  <a:lnTo>
                    <a:pt x="1773047" y="1334223"/>
                  </a:lnTo>
                  <a:close/>
                </a:path>
              </a:pathLst>
            </a:custGeom>
            <a:solidFill>
              <a:srgbClr val="A7D6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6326498" y="2473439"/>
              <a:ext cx="1567180" cy="767715"/>
            </a:xfrm>
            <a:custGeom>
              <a:avLst/>
              <a:gdLst/>
              <a:ahLst/>
              <a:cxnLst/>
              <a:rect l="l" t="t" r="r" b="b"/>
              <a:pathLst>
                <a:path w="1567179" h="767714">
                  <a:moveTo>
                    <a:pt x="1566745" y="767434"/>
                  </a:moveTo>
                  <a:lnTo>
                    <a:pt x="0" y="767434"/>
                  </a:lnTo>
                  <a:lnTo>
                    <a:pt x="2568" y="694304"/>
                  </a:lnTo>
                  <a:lnTo>
                    <a:pt x="26900" y="519302"/>
                  </a:lnTo>
                  <a:lnTo>
                    <a:pt x="97935" y="309015"/>
                  </a:lnTo>
                  <a:lnTo>
                    <a:pt x="240614" y="130026"/>
                  </a:lnTo>
                  <a:lnTo>
                    <a:pt x="305757" y="90295"/>
                  </a:lnTo>
                  <a:lnTo>
                    <a:pt x="343678" y="73139"/>
                  </a:lnTo>
                  <a:lnTo>
                    <a:pt x="384705" y="57789"/>
                  </a:lnTo>
                  <a:lnTo>
                    <a:pt x="428493" y="44245"/>
                  </a:lnTo>
                  <a:lnTo>
                    <a:pt x="474697" y="32506"/>
                  </a:lnTo>
                  <a:lnTo>
                    <a:pt x="522972" y="22573"/>
                  </a:lnTo>
                  <a:lnTo>
                    <a:pt x="572972" y="14447"/>
                  </a:lnTo>
                  <a:lnTo>
                    <a:pt x="624354" y="8126"/>
                  </a:lnTo>
                  <a:lnTo>
                    <a:pt x="676771" y="3611"/>
                  </a:lnTo>
                  <a:lnTo>
                    <a:pt x="729878" y="902"/>
                  </a:lnTo>
                  <a:lnTo>
                    <a:pt x="783332" y="0"/>
                  </a:lnTo>
                  <a:lnTo>
                    <a:pt x="836785" y="902"/>
                  </a:lnTo>
                  <a:lnTo>
                    <a:pt x="889895" y="3611"/>
                  </a:lnTo>
                  <a:lnTo>
                    <a:pt x="942315" y="8126"/>
                  </a:lnTo>
                  <a:lnTo>
                    <a:pt x="993700" y="14447"/>
                  </a:lnTo>
                  <a:lnTo>
                    <a:pt x="1043705" y="22573"/>
                  </a:lnTo>
                  <a:lnTo>
                    <a:pt x="1091986" y="32506"/>
                  </a:lnTo>
                  <a:lnTo>
                    <a:pt x="1138197" y="44245"/>
                  </a:lnTo>
                  <a:lnTo>
                    <a:pt x="1181994" y="57789"/>
                  </a:lnTo>
                  <a:lnTo>
                    <a:pt x="1223030" y="73139"/>
                  </a:lnTo>
                  <a:lnTo>
                    <a:pt x="1260962" y="90295"/>
                  </a:lnTo>
                  <a:lnTo>
                    <a:pt x="1295443" y="109258"/>
                  </a:lnTo>
                  <a:lnTo>
                    <a:pt x="1468809" y="308992"/>
                  </a:lnTo>
                  <a:lnTo>
                    <a:pt x="1539844" y="519282"/>
                  </a:lnTo>
                  <a:lnTo>
                    <a:pt x="1564176" y="694296"/>
                  </a:lnTo>
                  <a:lnTo>
                    <a:pt x="1566745" y="767434"/>
                  </a:lnTo>
                  <a:close/>
                </a:path>
              </a:pathLst>
            </a:custGeom>
            <a:solidFill>
              <a:srgbClr val="002A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326498" y="2473432"/>
              <a:ext cx="1567180" cy="767715"/>
            </a:xfrm>
            <a:custGeom>
              <a:avLst/>
              <a:gdLst/>
              <a:ahLst/>
              <a:cxnLst/>
              <a:rect l="l" t="t" r="r" b="b"/>
              <a:pathLst>
                <a:path w="1567179" h="767714">
                  <a:moveTo>
                    <a:pt x="1566745" y="767387"/>
                  </a:moveTo>
                  <a:lnTo>
                    <a:pt x="1560217" y="767387"/>
                  </a:lnTo>
                  <a:lnTo>
                    <a:pt x="1555586" y="728802"/>
                  </a:lnTo>
                  <a:lnTo>
                    <a:pt x="1549194" y="686864"/>
                  </a:lnTo>
                  <a:lnTo>
                    <a:pt x="1540756" y="642327"/>
                  </a:lnTo>
                  <a:lnTo>
                    <a:pt x="1529991" y="595944"/>
                  </a:lnTo>
                  <a:lnTo>
                    <a:pt x="1516615" y="548467"/>
                  </a:lnTo>
                  <a:lnTo>
                    <a:pt x="1500346" y="500650"/>
                  </a:lnTo>
                  <a:lnTo>
                    <a:pt x="1480901" y="453247"/>
                  </a:lnTo>
                  <a:lnTo>
                    <a:pt x="1457997" y="407010"/>
                  </a:lnTo>
                  <a:lnTo>
                    <a:pt x="1431350" y="362693"/>
                  </a:lnTo>
                  <a:lnTo>
                    <a:pt x="1400679" y="321049"/>
                  </a:lnTo>
                  <a:lnTo>
                    <a:pt x="1365700" y="282831"/>
                  </a:lnTo>
                  <a:lnTo>
                    <a:pt x="1326130" y="248792"/>
                  </a:lnTo>
                  <a:lnTo>
                    <a:pt x="1260964" y="209074"/>
                  </a:lnTo>
                  <a:lnTo>
                    <a:pt x="1223035" y="191923"/>
                  </a:lnTo>
                  <a:lnTo>
                    <a:pt x="1182001" y="176578"/>
                  </a:lnTo>
                  <a:lnTo>
                    <a:pt x="1138209" y="163037"/>
                  </a:lnTo>
                  <a:lnTo>
                    <a:pt x="1092002" y="151303"/>
                  </a:lnTo>
                  <a:lnTo>
                    <a:pt x="1043725" y="141373"/>
                  </a:lnTo>
                  <a:lnTo>
                    <a:pt x="993724" y="133249"/>
                  </a:lnTo>
                  <a:lnTo>
                    <a:pt x="942343" y="126930"/>
                  </a:lnTo>
                  <a:lnTo>
                    <a:pt x="889928" y="122417"/>
                  </a:lnTo>
                  <a:lnTo>
                    <a:pt x="836822" y="119709"/>
                  </a:lnTo>
                  <a:lnTo>
                    <a:pt x="783372" y="118806"/>
                  </a:lnTo>
                  <a:lnTo>
                    <a:pt x="729922" y="119709"/>
                  </a:lnTo>
                  <a:lnTo>
                    <a:pt x="676817" y="122417"/>
                  </a:lnTo>
                  <a:lnTo>
                    <a:pt x="624401" y="126930"/>
                  </a:lnTo>
                  <a:lnTo>
                    <a:pt x="573020" y="133249"/>
                  </a:lnTo>
                  <a:lnTo>
                    <a:pt x="523019" y="141373"/>
                  </a:lnTo>
                  <a:lnTo>
                    <a:pt x="474743" y="151303"/>
                  </a:lnTo>
                  <a:lnTo>
                    <a:pt x="428536" y="163037"/>
                  </a:lnTo>
                  <a:lnTo>
                    <a:pt x="384743" y="176578"/>
                  </a:lnTo>
                  <a:lnTo>
                    <a:pt x="343709" y="191923"/>
                  </a:lnTo>
                  <a:lnTo>
                    <a:pt x="305780" y="209074"/>
                  </a:lnTo>
                  <a:lnTo>
                    <a:pt x="271300" y="228030"/>
                  </a:lnTo>
                  <a:lnTo>
                    <a:pt x="201044" y="282833"/>
                  </a:lnTo>
                  <a:lnTo>
                    <a:pt x="166065" y="321056"/>
                  </a:lnTo>
                  <a:lnTo>
                    <a:pt x="135394" y="362708"/>
                  </a:lnTo>
                  <a:lnTo>
                    <a:pt x="108748" y="407034"/>
                  </a:lnTo>
                  <a:lnTo>
                    <a:pt x="85843" y="453280"/>
                  </a:lnTo>
                  <a:lnTo>
                    <a:pt x="66398" y="500691"/>
                  </a:lnTo>
                  <a:lnTo>
                    <a:pt x="50129" y="548513"/>
                  </a:lnTo>
                  <a:lnTo>
                    <a:pt x="36753" y="595992"/>
                  </a:lnTo>
                  <a:lnTo>
                    <a:pt x="25988" y="642373"/>
                  </a:lnTo>
                  <a:lnTo>
                    <a:pt x="17551" y="686902"/>
                  </a:lnTo>
                  <a:lnTo>
                    <a:pt x="11158" y="728825"/>
                  </a:lnTo>
                  <a:lnTo>
                    <a:pt x="6527" y="767387"/>
                  </a:lnTo>
                  <a:lnTo>
                    <a:pt x="0" y="767441"/>
                  </a:lnTo>
                  <a:lnTo>
                    <a:pt x="2568" y="694310"/>
                  </a:lnTo>
                  <a:lnTo>
                    <a:pt x="26900" y="519309"/>
                  </a:lnTo>
                  <a:lnTo>
                    <a:pt x="97935" y="309021"/>
                  </a:lnTo>
                  <a:lnTo>
                    <a:pt x="240614" y="130032"/>
                  </a:lnTo>
                  <a:lnTo>
                    <a:pt x="305757" y="90302"/>
                  </a:lnTo>
                  <a:lnTo>
                    <a:pt x="343678" y="73146"/>
                  </a:lnTo>
                  <a:lnTo>
                    <a:pt x="384705" y="57795"/>
                  </a:lnTo>
                  <a:lnTo>
                    <a:pt x="428493" y="44251"/>
                  </a:lnTo>
                  <a:lnTo>
                    <a:pt x="474697" y="32512"/>
                  </a:lnTo>
                  <a:lnTo>
                    <a:pt x="522972" y="22579"/>
                  </a:lnTo>
                  <a:lnTo>
                    <a:pt x="572972" y="14452"/>
                  </a:lnTo>
                  <a:lnTo>
                    <a:pt x="624354" y="8130"/>
                  </a:lnTo>
                  <a:lnTo>
                    <a:pt x="676771" y="3614"/>
                  </a:lnTo>
                  <a:lnTo>
                    <a:pt x="729878" y="904"/>
                  </a:lnTo>
                  <a:lnTo>
                    <a:pt x="783332" y="0"/>
                  </a:lnTo>
                  <a:lnTo>
                    <a:pt x="836785" y="901"/>
                  </a:lnTo>
                  <a:lnTo>
                    <a:pt x="889895" y="3607"/>
                  </a:lnTo>
                  <a:lnTo>
                    <a:pt x="942315" y="8120"/>
                  </a:lnTo>
                  <a:lnTo>
                    <a:pt x="993700" y="14438"/>
                  </a:lnTo>
                  <a:lnTo>
                    <a:pt x="1043705" y="22561"/>
                  </a:lnTo>
                  <a:lnTo>
                    <a:pt x="1091986" y="32490"/>
                  </a:lnTo>
                  <a:lnTo>
                    <a:pt x="1138197" y="44225"/>
                  </a:lnTo>
                  <a:lnTo>
                    <a:pt x="1181994" y="57765"/>
                  </a:lnTo>
                  <a:lnTo>
                    <a:pt x="1223030" y="73110"/>
                  </a:lnTo>
                  <a:lnTo>
                    <a:pt x="1260962" y="90261"/>
                  </a:lnTo>
                  <a:lnTo>
                    <a:pt x="1295444" y="109217"/>
                  </a:lnTo>
                  <a:lnTo>
                    <a:pt x="1468809" y="308968"/>
                  </a:lnTo>
                  <a:lnTo>
                    <a:pt x="1539844" y="519255"/>
                  </a:lnTo>
                  <a:lnTo>
                    <a:pt x="1564176" y="694257"/>
                  </a:lnTo>
                  <a:lnTo>
                    <a:pt x="1566745" y="767387"/>
                  </a:lnTo>
                  <a:close/>
                </a:path>
              </a:pathLst>
            </a:custGeom>
            <a:solidFill>
              <a:srgbClr val="000E1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888861" y="1708809"/>
              <a:ext cx="442595" cy="565150"/>
            </a:xfrm>
            <a:custGeom>
              <a:avLst/>
              <a:gdLst/>
              <a:ahLst/>
              <a:cxnLst/>
              <a:rect l="l" t="t" r="r" b="b"/>
              <a:pathLst>
                <a:path w="442595" h="565150">
                  <a:moveTo>
                    <a:pt x="442061" y="409295"/>
                  </a:moveTo>
                  <a:lnTo>
                    <a:pt x="412953" y="380212"/>
                  </a:lnTo>
                  <a:lnTo>
                    <a:pt x="304800" y="380212"/>
                  </a:lnTo>
                  <a:lnTo>
                    <a:pt x="238721" y="0"/>
                  </a:lnTo>
                  <a:lnTo>
                    <a:pt x="171564" y="0"/>
                  </a:lnTo>
                  <a:lnTo>
                    <a:pt x="130797" y="380212"/>
                  </a:lnTo>
                  <a:lnTo>
                    <a:pt x="33553" y="380212"/>
                  </a:lnTo>
                  <a:lnTo>
                    <a:pt x="29108" y="380212"/>
                  </a:lnTo>
                  <a:lnTo>
                    <a:pt x="24828" y="381063"/>
                  </a:lnTo>
                  <a:lnTo>
                    <a:pt x="0" y="409295"/>
                  </a:lnTo>
                  <a:lnTo>
                    <a:pt x="0" y="535660"/>
                  </a:lnTo>
                  <a:lnTo>
                    <a:pt x="29108" y="564743"/>
                  </a:lnTo>
                  <a:lnTo>
                    <a:pt x="412953" y="564743"/>
                  </a:lnTo>
                  <a:lnTo>
                    <a:pt x="442061" y="535660"/>
                  </a:lnTo>
                  <a:lnTo>
                    <a:pt x="442061" y="409295"/>
                  </a:lnTo>
                  <a:close/>
                </a:path>
              </a:pathLst>
            </a:custGeom>
            <a:solidFill>
              <a:srgbClr val="D5E8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15162" y="1627730"/>
              <a:ext cx="161848" cy="161724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6041106" y="3307935"/>
              <a:ext cx="2138045" cy="280035"/>
            </a:xfrm>
            <a:custGeom>
              <a:avLst/>
              <a:gdLst/>
              <a:ahLst/>
              <a:cxnLst/>
              <a:rect l="l" t="t" r="r" b="b"/>
              <a:pathLst>
                <a:path w="2138045" h="280035">
                  <a:moveTo>
                    <a:pt x="1919304" y="279567"/>
                  </a:moveTo>
                  <a:lnTo>
                    <a:pt x="218225" y="279567"/>
                  </a:lnTo>
                  <a:lnTo>
                    <a:pt x="0" y="0"/>
                  </a:lnTo>
                  <a:lnTo>
                    <a:pt x="2137529" y="0"/>
                  </a:lnTo>
                  <a:lnTo>
                    <a:pt x="1919304" y="279567"/>
                  </a:lnTo>
                  <a:close/>
                </a:path>
              </a:pathLst>
            </a:custGeom>
            <a:solidFill>
              <a:srgbClr val="A7D6E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09897" y="2088805"/>
              <a:ext cx="221246" cy="117842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6332829" y="1660422"/>
              <a:ext cx="769620" cy="963930"/>
            </a:xfrm>
            <a:custGeom>
              <a:avLst/>
              <a:gdLst/>
              <a:ahLst/>
              <a:cxnLst/>
              <a:rect l="l" t="t" r="r" b="b"/>
              <a:pathLst>
                <a:path w="769620" h="963930">
                  <a:moveTo>
                    <a:pt x="441985" y="666711"/>
                  </a:moveTo>
                  <a:lnTo>
                    <a:pt x="415531" y="644525"/>
                  </a:lnTo>
                  <a:lnTo>
                    <a:pt x="374611" y="637552"/>
                  </a:lnTo>
                  <a:lnTo>
                    <a:pt x="327825" y="641350"/>
                  </a:lnTo>
                  <a:lnTo>
                    <a:pt x="283768" y="651459"/>
                  </a:lnTo>
                  <a:lnTo>
                    <a:pt x="222123" y="678357"/>
                  </a:lnTo>
                  <a:lnTo>
                    <a:pt x="187706" y="698766"/>
                  </a:lnTo>
                  <a:lnTo>
                    <a:pt x="152336" y="723087"/>
                  </a:lnTo>
                  <a:lnTo>
                    <a:pt x="120548" y="749681"/>
                  </a:lnTo>
                  <a:lnTo>
                    <a:pt x="77584" y="788746"/>
                  </a:lnTo>
                  <a:lnTo>
                    <a:pt x="40055" y="833081"/>
                  </a:lnTo>
                  <a:lnTo>
                    <a:pt x="7683" y="887171"/>
                  </a:lnTo>
                  <a:lnTo>
                    <a:pt x="0" y="918743"/>
                  </a:lnTo>
                  <a:lnTo>
                    <a:pt x="7683" y="947420"/>
                  </a:lnTo>
                  <a:lnTo>
                    <a:pt x="29794" y="963777"/>
                  </a:lnTo>
                  <a:lnTo>
                    <a:pt x="54864" y="961351"/>
                  </a:lnTo>
                  <a:lnTo>
                    <a:pt x="79171" y="947762"/>
                  </a:lnTo>
                  <a:lnTo>
                    <a:pt x="98971" y="930656"/>
                  </a:lnTo>
                  <a:lnTo>
                    <a:pt x="131660" y="896353"/>
                  </a:lnTo>
                  <a:lnTo>
                    <a:pt x="163423" y="862545"/>
                  </a:lnTo>
                  <a:lnTo>
                    <a:pt x="196494" y="830668"/>
                  </a:lnTo>
                  <a:lnTo>
                    <a:pt x="233095" y="802182"/>
                  </a:lnTo>
                  <a:lnTo>
                    <a:pt x="275437" y="778522"/>
                  </a:lnTo>
                  <a:lnTo>
                    <a:pt x="310324" y="766356"/>
                  </a:lnTo>
                  <a:lnTo>
                    <a:pt x="359651" y="749617"/>
                  </a:lnTo>
                  <a:lnTo>
                    <a:pt x="408190" y="727786"/>
                  </a:lnTo>
                  <a:lnTo>
                    <a:pt x="440702" y="700328"/>
                  </a:lnTo>
                  <a:lnTo>
                    <a:pt x="441985" y="666711"/>
                  </a:lnTo>
                  <a:close/>
                </a:path>
                <a:path w="769620" h="963930">
                  <a:moveTo>
                    <a:pt x="769289" y="24752"/>
                  </a:moveTo>
                  <a:lnTo>
                    <a:pt x="764565" y="8280"/>
                  </a:lnTo>
                  <a:lnTo>
                    <a:pt x="748766" y="0"/>
                  </a:lnTo>
                  <a:lnTo>
                    <a:pt x="730719" y="1651"/>
                  </a:lnTo>
                  <a:lnTo>
                    <a:pt x="711657" y="18783"/>
                  </a:lnTo>
                  <a:lnTo>
                    <a:pt x="710476" y="44234"/>
                  </a:lnTo>
                  <a:lnTo>
                    <a:pt x="725284" y="59918"/>
                  </a:lnTo>
                  <a:lnTo>
                    <a:pt x="754138" y="47688"/>
                  </a:lnTo>
                  <a:lnTo>
                    <a:pt x="769289" y="247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 descr=""/>
          <p:cNvGrpSpPr/>
          <p:nvPr/>
        </p:nvGrpSpPr>
        <p:grpSpPr>
          <a:xfrm>
            <a:off x="5950417" y="3647879"/>
            <a:ext cx="2319020" cy="1946910"/>
            <a:chOff x="5950417" y="3647879"/>
            <a:chExt cx="2319020" cy="1946910"/>
          </a:xfrm>
        </p:grpSpPr>
        <p:sp>
          <p:nvSpPr>
            <p:cNvPr id="15" name="object 15" descr=""/>
            <p:cNvSpPr/>
            <p:nvPr/>
          </p:nvSpPr>
          <p:spPr>
            <a:xfrm>
              <a:off x="5950417" y="3647879"/>
              <a:ext cx="2319020" cy="1695450"/>
            </a:xfrm>
            <a:custGeom>
              <a:avLst/>
              <a:gdLst/>
              <a:ahLst/>
              <a:cxnLst/>
              <a:rect l="l" t="t" r="r" b="b"/>
              <a:pathLst>
                <a:path w="2319020" h="1695450">
                  <a:moveTo>
                    <a:pt x="1155758" y="1695083"/>
                  </a:moveTo>
                  <a:lnTo>
                    <a:pt x="1155758" y="1694383"/>
                  </a:lnTo>
                  <a:lnTo>
                    <a:pt x="742074" y="1656378"/>
                  </a:lnTo>
                  <a:lnTo>
                    <a:pt x="334907" y="1499397"/>
                  </a:lnTo>
                  <a:lnTo>
                    <a:pt x="335104" y="1499397"/>
                  </a:lnTo>
                  <a:lnTo>
                    <a:pt x="314901" y="1473290"/>
                  </a:lnTo>
                  <a:lnTo>
                    <a:pt x="261027" y="1390456"/>
                  </a:lnTo>
                  <a:lnTo>
                    <a:pt x="184039" y="1244722"/>
                  </a:lnTo>
                  <a:lnTo>
                    <a:pt x="94379" y="1029697"/>
                  </a:lnTo>
                  <a:lnTo>
                    <a:pt x="45815" y="866340"/>
                  </a:lnTo>
                  <a:lnTo>
                    <a:pt x="17122" y="719483"/>
                  </a:lnTo>
                  <a:lnTo>
                    <a:pt x="3470" y="613542"/>
                  </a:lnTo>
                  <a:lnTo>
                    <a:pt x="0" y="572826"/>
                  </a:lnTo>
                  <a:lnTo>
                    <a:pt x="332436" y="0"/>
                  </a:lnTo>
                  <a:lnTo>
                    <a:pt x="1986471" y="0"/>
                  </a:lnTo>
                  <a:lnTo>
                    <a:pt x="2318799" y="572826"/>
                  </a:lnTo>
                  <a:lnTo>
                    <a:pt x="2314405" y="613222"/>
                  </a:lnTo>
                  <a:lnTo>
                    <a:pt x="2299223" y="718621"/>
                  </a:lnTo>
                  <a:lnTo>
                    <a:pt x="2270253" y="865340"/>
                  </a:lnTo>
                  <a:lnTo>
                    <a:pt x="2224496" y="1029697"/>
                  </a:lnTo>
                  <a:lnTo>
                    <a:pt x="2147591" y="1221030"/>
                  </a:lnTo>
                  <a:lnTo>
                    <a:pt x="2069189" y="1369385"/>
                  </a:lnTo>
                  <a:lnTo>
                    <a:pt x="2008246" y="1465321"/>
                  </a:lnTo>
                  <a:lnTo>
                    <a:pt x="1983720" y="1499397"/>
                  </a:lnTo>
                  <a:lnTo>
                    <a:pt x="1576833" y="1656378"/>
                  </a:lnTo>
                  <a:lnTo>
                    <a:pt x="1163149" y="1694383"/>
                  </a:lnTo>
                  <a:lnTo>
                    <a:pt x="1163149" y="1694706"/>
                  </a:lnTo>
                  <a:lnTo>
                    <a:pt x="1158509" y="1694706"/>
                  </a:lnTo>
                  <a:lnTo>
                    <a:pt x="1155758" y="1695083"/>
                  </a:lnTo>
                  <a:close/>
                </a:path>
                <a:path w="2319020" h="1695450">
                  <a:moveTo>
                    <a:pt x="1163149" y="1695083"/>
                  </a:moveTo>
                  <a:lnTo>
                    <a:pt x="1160451" y="1694706"/>
                  </a:lnTo>
                  <a:lnTo>
                    <a:pt x="1163149" y="1694706"/>
                  </a:lnTo>
                  <a:lnTo>
                    <a:pt x="1163149" y="1695083"/>
                  </a:lnTo>
                  <a:close/>
                </a:path>
              </a:pathLst>
            </a:custGeom>
            <a:solidFill>
              <a:srgbClr val="D5E8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5950407" y="3647883"/>
              <a:ext cx="2319020" cy="1695450"/>
            </a:xfrm>
            <a:custGeom>
              <a:avLst/>
              <a:gdLst/>
              <a:ahLst/>
              <a:cxnLst/>
              <a:rect l="l" t="t" r="r" b="b"/>
              <a:pathLst>
                <a:path w="2319020" h="1695450">
                  <a:moveTo>
                    <a:pt x="2318969" y="572935"/>
                  </a:moveTo>
                  <a:lnTo>
                    <a:pt x="2318791" y="572935"/>
                  </a:lnTo>
                  <a:lnTo>
                    <a:pt x="1986470" y="0"/>
                  </a:lnTo>
                  <a:lnTo>
                    <a:pt x="1594802" y="0"/>
                  </a:lnTo>
                  <a:lnTo>
                    <a:pt x="1927237" y="572833"/>
                  </a:lnTo>
                  <a:lnTo>
                    <a:pt x="0" y="572935"/>
                  </a:lnTo>
                  <a:lnTo>
                    <a:pt x="1907311" y="719988"/>
                  </a:lnTo>
                  <a:lnTo>
                    <a:pt x="1878584" y="865339"/>
                  </a:lnTo>
                  <a:lnTo>
                    <a:pt x="1832851" y="1029703"/>
                  </a:lnTo>
                  <a:lnTo>
                    <a:pt x="1808607" y="1101979"/>
                  </a:lnTo>
                  <a:lnTo>
                    <a:pt x="1786420" y="1166431"/>
                  </a:lnTo>
                  <a:lnTo>
                    <a:pt x="1765731" y="1223759"/>
                  </a:lnTo>
                  <a:lnTo>
                    <a:pt x="1746046" y="1274584"/>
                  </a:lnTo>
                  <a:lnTo>
                    <a:pt x="1726819" y="1319517"/>
                  </a:lnTo>
                  <a:lnTo>
                    <a:pt x="1707527" y="1359154"/>
                  </a:lnTo>
                  <a:lnTo>
                    <a:pt x="1687677" y="1394129"/>
                  </a:lnTo>
                  <a:lnTo>
                    <a:pt x="1644142" y="1452499"/>
                  </a:lnTo>
                  <a:lnTo>
                    <a:pt x="1592186" y="1499400"/>
                  </a:lnTo>
                  <a:lnTo>
                    <a:pt x="1491576" y="1551533"/>
                  </a:lnTo>
                  <a:lnTo>
                    <a:pt x="1355813" y="1602409"/>
                  </a:lnTo>
                  <a:lnTo>
                    <a:pt x="1236446" y="1641043"/>
                  </a:lnTo>
                  <a:lnTo>
                    <a:pt x="1185164" y="1656384"/>
                  </a:lnTo>
                  <a:lnTo>
                    <a:pt x="963599" y="1676755"/>
                  </a:lnTo>
                  <a:lnTo>
                    <a:pt x="1155763" y="1694383"/>
                  </a:lnTo>
                  <a:lnTo>
                    <a:pt x="1155763" y="1695081"/>
                  </a:lnTo>
                  <a:lnTo>
                    <a:pt x="1158519" y="1694713"/>
                  </a:lnTo>
                  <a:lnTo>
                    <a:pt x="1160449" y="1694713"/>
                  </a:lnTo>
                  <a:lnTo>
                    <a:pt x="1163154" y="1695081"/>
                  </a:lnTo>
                  <a:lnTo>
                    <a:pt x="1163154" y="1694713"/>
                  </a:lnTo>
                  <a:lnTo>
                    <a:pt x="1163154" y="1694383"/>
                  </a:lnTo>
                  <a:lnTo>
                    <a:pt x="1576832" y="1656384"/>
                  </a:lnTo>
                  <a:lnTo>
                    <a:pt x="1983727" y="1499400"/>
                  </a:lnTo>
                  <a:lnTo>
                    <a:pt x="2008251" y="1465326"/>
                  </a:lnTo>
                  <a:lnTo>
                    <a:pt x="2069198" y="1369390"/>
                  </a:lnTo>
                  <a:lnTo>
                    <a:pt x="2147595" y="1221028"/>
                  </a:lnTo>
                  <a:lnTo>
                    <a:pt x="2224494" y="1029703"/>
                  </a:lnTo>
                  <a:lnTo>
                    <a:pt x="2270252" y="865339"/>
                  </a:lnTo>
                  <a:lnTo>
                    <a:pt x="2299233" y="718591"/>
                  </a:lnTo>
                  <a:lnTo>
                    <a:pt x="2314410" y="613206"/>
                  </a:lnTo>
                  <a:lnTo>
                    <a:pt x="2318740" y="573366"/>
                  </a:lnTo>
                  <a:lnTo>
                    <a:pt x="2318969" y="572935"/>
                  </a:lnTo>
                  <a:close/>
                </a:path>
              </a:pathLst>
            </a:custGeom>
            <a:solidFill>
              <a:srgbClr val="A7D6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6177312" y="4340793"/>
              <a:ext cx="264795" cy="531495"/>
            </a:xfrm>
            <a:custGeom>
              <a:avLst/>
              <a:gdLst/>
              <a:ahLst/>
              <a:cxnLst/>
              <a:rect l="l" t="t" r="r" b="b"/>
              <a:pathLst>
                <a:path w="264795" h="531495">
                  <a:moveTo>
                    <a:pt x="186876" y="530873"/>
                  </a:moveTo>
                  <a:lnTo>
                    <a:pt x="121572" y="493047"/>
                  </a:lnTo>
                  <a:lnTo>
                    <a:pt x="95755" y="455266"/>
                  </a:lnTo>
                  <a:lnTo>
                    <a:pt x="74372" y="411741"/>
                  </a:lnTo>
                  <a:lnTo>
                    <a:pt x="57329" y="367599"/>
                  </a:lnTo>
                  <a:lnTo>
                    <a:pt x="44533" y="327966"/>
                  </a:lnTo>
                  <a:lnTo>
                    <a:pt x="35892" y="297969"/>
                  </a:lnTo>
                  <a:lnTo>
                    <a:pt x="22498" y="252605"/>
                  </a:lnTo>
                  <a:lnTo>
                    <a:pt x="8573" y="200443"/>
                  </a:lnTo>
                  <a:lnTo>
                    <a:pt x="0" y="147179"/>
                  </a:lnTo>
                  <a:lnTo>
                    <a:pt x="2659" y="98510"/>
                  </a:lnTo>
                  <a:lnTo>
                    <a:pt x="15576" y="49548"/>
                  </a:lnTo>
                  <a:lnTo>
                    <a:pt x="60338" y="8735"/>
                  </a:lnTo>
                  <a:lnTo>
                    <a:pt x="105271" y="0"/>
                  </a:lnTo>
                  <a:lnTo>
                    <a:pt x="152227" y="4576"/>
                  </a:lnTo>
                  <a:lnTo>
                    <a:pt x="193802" y="18294"/>
                  </a:lnTo>
                  <a:lnTo>
                    <a:pt x="229649" y="45679"/>
                  </a:lnTo>
                  <a:lnTo>
                    <a:pt x="246173" y="82004"/>
                  </a:lnTo>
                  <a:lnTo>
                    <a:pt x="249349" y="124433"/>
                  </a:lnTo>
                  <a:lnTo>
                    <a:pt x="245158" y="170128"/>
                  </a:lnTo>
                  <a:lnTo>
                    <a:pt x="239575" y="216251"/>
                  </a:lnTo>
                  <a:lnTo>
                    <a:pt x="238580" y="259964"/>
                  </a:lnTo>
                  <a:lnTo>
                    <a:pt x="244706" y="297799"/>
                  </a:lnTo>
                  <a:lnTo>
                    <a:pt x="254643" y="345786"/>
                  </a:lnTo>
                  <a:lnTo>
                    <a:pt x="263093" y="397996"/>
                  </a:lnTo>
                  <a:lnTo>
                    <a:pt x="264759" y="448499"/>
                  </a:lnTo>
                  <a:lnTo>
                    <a:pt x="254344" y="491364"/>
                  </a:lnTo>
                  <a:lnTo>
                    <a:pt x="226549" y="520663"/>
                  </a:lnTo>
                  <a:lnTo>
                    <a:pt x="186876" y="5308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280911" y="5196927"/>
              <a:ext cx="398780" cy="398145"/>
            </a:xfrm>
            <a:custGeom>
              <a:avLst/>
              <a:gdLst/>
              <a:ahLst/>
              <a:cxnLst/>
              <a:rect l="l" t="t" r="r" b="b"/>
              <a:pathLst>
                <a:path w="398779" h="398145">
                  <a:moveTo>
                    <a:pt x="271365" y="397517"/>
                  </a:moveTo>
                  <a:lnTo>
                    <a:pt x="176776" y="330083"/>
                  </a:lnTo>
                  <a:lnTo>
                    <a:pt x="89293" y="194028"/>
                  </a:lnTo>
                  <a:lnTo>
                    <a:pt x="25004" y="60338"/>
                  </a:lnTo>
                  <a:lnTo>
                    <a:pt x="0" y="0"/>
                  </a:lnTo>
                  <a:lnTo>
                    <a:pt x="398686" y="146252"/>
                  </a:lnTo>
                  <a:lnTo>
                    <a:pt x="396188" y="187286"/>
                  </a:lnTo>
                  <a:lnTo>
                    <a:pt x="381415" y="276615"/>
                  </a:lnTo>
                  <a:lnTo>
                    <a:pt x="343447" y="363579"/>
                  </a:lnTo>
                  <a:lnTo>
                    <a:pt x="271365" y="397517"/>
                  </a:lnTo>
                  <a:close/>
                </a:path>
              </a:pathLst>
            </a:custGeom>
            <a:solidFill>
              <a:srgbClr val="D5E8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480254" y="5305120"/>
              <a:ext cx="203835" cy="289560"/>
            </a:xfrm>
            <a:custGeom>
              <a:avLst/>
              <a:gdLst/>
              <a:ahLst/>
              <a:cxnLst/>
              <a:rect l="l" t="t" r="r" b="b"/>
              <a:pathLst>
                <a:path w="203834" h="289560">
                  <a:moveTo>
                    <a:pt x="76230" y="289324"/>
                  </a:moveTo>
                  <a:lnTo>
                    <a:pt x="57385" y="284682"/>
                  </a:lnTo>
                  <a:lnTo>
                    <a:pt x="38317" y="274951"/>
                  </a:lnTo>
                  <a:lnTo>
                    <a:pt x="19148" y="260721"/>
                  </a:lnTo>
                  <a:lnTo>
                    <a:pt x="0" y="242586"/>
                  </a:lnTo>
                  <a:lnTo>
                    <a:pt x="37492" y="219199"/>
                  </a:lnTo>
                  <a:lnTo>
                    <a:pt x="64215" y="177740"/>
                  </a:lnTo>
                  <a:lnTo>
                    <a:pt x="81989" y="126650"/>
                  </a:lnTo>
                  <a:lnTo>
                    <a:pt x="92633" y="74369"/>
                  </a:lnTo>
                  <a:lnTo>
                    <a:pt x="97965" y="29338"/>
                  </a:lnTo>
                  <a:lnTo>
                    <a:pt x="99806" y="0"/>
                  </a:lnTo>
                  <a:lnTo>
                    <a:pt x="203551" y="38059"/>
                  </a:lnTo>
                  <a:lnTo>
                    <a:pt x="201053" y="79085"/>
                  </a:lnTo>
                  <a:lnTo>
                    <a:pt x="186280" y="168401"/>
                  </a:lnTo>
                  <a:lnTo>
                    <a:pt x="148312" y="255363"/>
                  </a:lnTo>
                  <a:lnTo>
                    <a:pt x="76230" y="289324"/>
                  </a:lnTo>
                  <a:close/>
                </a:path>
              </a:pathLst>
            </a:custGeom>
            <a:solidFill>
              <a:srgbClr val="A7D6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7569223" y="5196926"/>
              <a:ext cx="466090" cy="375920"/>
            </a:xfrm>
            <a:custGeom>
              <a:avLst/>
              <a:gdLst/>
              <a:ahLst/>
              <a:cxnLst/>
              <a:rect l="l" t="t" r="r" b="b"/>
              <a:pathLst>
                <a:path w="466090" h="375920">
                  <a:moveTo>
                    <a:pt x="432242" y="375685"/>
                  </a:moveTo>
                  <a:lnTo>
                    <a:pt x="262012" y="365398"/>
                  </a:lnTo>
                  <a:lnTo>
                    <a:pt x="124838" y="283690"/>
                  </a:lnTo>
                  <a:lnTo>
                    <a:pt x="33307" y="190622"/>
                  </a:lnTo>
                  <a:lnTo>
                    <a:pt x="0" y="146252"/>
                  </a:lnTo>
                  <a:lnTo>
                    <a:pt x="373491" y="0"/>
                  </a:lnTo>
                  <a:lnTo>
                    <a:pt x="396987" y="55130"/>
                  </a:lnTo>
                  <a:lnTo>
                    <a:pt x="441043" y="178320"/>
                  </a:lnTo>
                  <a:lnTo>
                    <a:pt x="466010" y="306272"/>
                  </a:lnTo>
                  <a:lnTo>
                    <a:pt x="432242" y="375685"/>
                  </a:lnTo>
                  <a:close/>
                </a:path>
              </a:pathLst>
            </a:custGeom>
            <a:solidFill>
              <a:srgbClr val="D5E8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7814099" y="5196927"/>
              <a:ext cx="221615" cy="383540"/>
            </a:xfrm>
            <a:custGeom>
              <a:avLst/>
              <a:gdLst/>
              <a:ahLst/>
              <a:cxnLst/>
              <a:rect l="l" t="t" r="r" b="b"/>
              <a:pathLst>
                <a:path w="221615" h="383539">
                  <a:moveTo>
                    <a:pt x="137492" y="383439"/>
                  </a:moveTo>
                  <a:lnTo>
                    <a:pt x="89454" y="382329"/>
                  </a:lnTo>
                  <a:lnTo>
                    <a:pt x="43531" y="373638"/>
                  </a:lnTo>
                  <a:lnTo>
                    <a:pt x="0" y="358649"/>
                  </a:lnTo>
                  <a:lnTo>
                    <a:pt x="14837" y="357792"/>
                  </a:lnTo>
                  <a:lnTo>
                    <a:pt x="29566" y="356150"/>
                  </a:lnTo>
                  <a:lnTo>
                    <a:pt x="80243" y="336061"/>
                  </a:lnTo>
                  <a:lnTo>
                    <a:pt x="92010" y="271064"/>
                  </a:lnTo>
                  <a:lnTo>
                    <a:pt x="86029" y="226588"/>
                  </a:lnTo>
                  <a:lnTo>
                    <a:pt x="74668" y="178175"/>
                  </a:lnTo>
                  <a:lnTo>
                    <a:pt x="59827" y="128861"/>
                  </a:lnTo>
                  <a:lnTo>
                    <a:pt x="43404" y="81683"/>
                  </a:lnTo>
                  <a:lnTo>
                    <a:pt x="27298" y="39676"/>
                  </a:lnTo>
                  <a:lnTo>
                    <a:pt x="128615" y="0"/>
                  </a:lnTo>
                  <a:lnTo>
                    <a:pt x="152111" y="55130"/>
                  </a:lnTo>
                  <a:lnTo>
                    <a:pt x="196166" y="178320"/>
                  </a:lnTo>
                  <a:lnTo>
                    <a:pt x="221134" y="306272"/>
                  </a:lnTo>
                  <a:lnTo>
                    <a:pt x="187366" y="375684"/>
                  </a:lnTo>
                  <a:lnTo>
                    <a:pt x="137492" y="383439"/>
                  </a:lnTo>
                  <a:close/>
                </a:path>
              </a:pathLst>
            </a:custGeom>
            <a:solidFill>
              <a:srgbClr val="A7D6E8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 descr=""/>
          <p:cNvGrpSpPr/>
          <p:nvPr/>
        </p:nvGrpSpPr>
        <p:grpSpPr>
          <a:xfrm>
            <a:off x="5156430" y="2235460"/>
            <a:ext cx="2482850" cy="1922145"/>
            <a:chOff x="5156430" y="2235460"/>
            <a:chExt cx="2482850" cy="1922145"/>
          </a:xfrm>
        </p:grpSpPr>
        <p:sp>
          <p:nvSpPr>
            <p:cNvPr id="23" name="object 23" descr=""/>
            <p:cNvSpPr/>
            <p:nvPr/>
          </p:nvSpPr>
          <p:spPr>
            <a:xfrm>
              <a:off x="7345137" y="2737696"/>
              <a:ext cx="294005" cy="144145"/>
            </a:xfrm>
            <a:custGeom>
              <a:avLst/>
              <a:gdLst/>
              <a:ahLst/>
              <a:cxnLst/>
              <a:rect l="l" t="t" r="r" b="b"/>
              <a:pathLst>
                <a:path w="294004" h="144144">
                  <a:moveTo>
                    <a:pt x="277882" y="143906"/>
                  </a:moveTo>
                  <a:lnTo>
                    <a:pt x="275230" y="143934"/>
                  </a:lnTo>
                  <a:lnTo>
                    <a:pt x="272757" y="143941"/>
                  </a:lnTo>
                  <a:lnTo>
                    <a:pt x="270375" y="143477"/>
                  </a:lnTo>
                  <a:lnTo>
                    <a:pt x="256455" y="125390"/>
                  </a:lnTo>
                  <a:lnTo>
                    <a:pt x="254897" y="113445"/>
                  </a:lnTo>
                  <a:lnTo>
                    <a:pt x="225993" y="61627"/>
                  </a:lnTo>
                  <a:lnTo>
                    <a:pt x="178981" y="40212"/>
                  </a:lnTo>
                  <a:lnTo>
                    <a:pt x="148071" y="37520"/>
                  </a:lnTo>
                  <a:lnTo>
                    <a:pt x="147208" y="37520"/>
                  </a:lnTo>
                  <a:lnTo>
                    <a:pt x="89679" y="50389"/>
                  </a:lnTo>
                  <a:lnTo>
                    <a:pt x="56600" y="78530"/>
                  </a:lnTo>
                  <a:lnTo>
                    <a:pt x="37529" y="121724"/>
                  </a:lnTo>
                  <a:lnTo>
                    <a:pt x="37171" y="124187"/>
                  </a:lnTo>
                  <a:lnTo>
                    <a:pt x="36355" y="126487"/>
                  </a:lnTo>
                  <a:lnTo>
                    <a:pt x="0" y="118796"/>
                  </a:lnTo>
                  <a:lnTo>
                    <a:pt x="357" y="116333"/>
                  </a:lnTo>
                  <a:lnTo>
                    <a:pt x="11415" y="81220"/>
                  </a:lnTo>
                  <a:lnTo>
                    <a:pt x="37589" y="43247"/>
                  </a:lnTo>
                  <a:lnTo>
                    <a:pt x="81861" y="12734"/>
                  </a:lnTo>
                  <a:lnTo>
                    <a:pt x="147208" y="0"/>
                  </a:lnTo>
                  <a:lnTo>
                    <a:pt x="148287" y="0"/>
                  </a:lnTo>
                  <a:lnTo>
                    <a:pt x="218293" y="12876"/>
                  </a:lnTo>
                  <a:lnTo>
                    <a:pt x="261275" y="43628"/>
                  </a:lnTo>
                  <a:lnTo>
                    <a:pt x="283820" y="80437"/>
                  </a:lnTo>
                  <a:lnTo>
                    <a:pt x="293950" y="124958"/>
                  </a:lnTo>
                  <a:lnTo>
                    <a:pt x="293979" y="127446"/>
                  </a:lnTo>
                  <a:lnTo>
                    <a:pt x="293530" y="129845"/>
                  </a:lnTo>
                  <a:lnTo>
                    <a:pt x="280271" y="143402"/>
                  </a:lnTo>
                  <a:lnTo>
                    <a:pt x="277882" y="143906"/>
                  </a:lnTo>
                  <a:close/>
                </a:path>
              </a:pathLst>
            </a:custGeom>
            <a:solidFill>
              <a:srgbClr val="3AECB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56430" y="2235460"/>
              <a:ext cx="2187652" cy="1921743"/>
            </a:xfrm>
            <a:prstGeom prst="rect">
              <a:avLst/>
            </a:prstGeom>
          </p:spPr>
        </p:pic>
      </p:grpSp>
      <p:grpSp>
        <p:nvGrpSpPr>
          <p:cNvPr id="25" name="object 25" descr=""/>
          <p:cNvGrpSpPr/>
          <p:nvPr/>
        </p:nvGrpSpPr>
        <p:grpSpPr>
          <a:xfrm>
            <a:off x="7997797" y="3676666"/>
            <a:ext cx="741045" cy="898525"/>
            <a:chOff x="7997797" y="3676666"/>
            <a:chExt cx="741045" cy="898525"/>
          </a:xfrm>
        </p:grpSpPr>
        <p:sp>
          <p:nvSpPr>
            <p:cNvPr id="26" name="object 26" descr=""/>
            <p:cNvSpPr/>
            <p:nvPr/>
          </p:nvSpPr>
          <p:spPr>
            <a:xfrm>
              <a:off x="7997797" y="3676666"/>
              <a:ext cx="741045" cy="898525"/>
            </a:xfrm>
            <a:custGeom>
              <a:avLst/>
              <a:gdLst/>
              <a:ahLst/>
              <a:cxnLst/>
              <a:rect l="l" t="t" r="r" b="b"/>
              <a:pathLst>
                <a:path w="741045" h="898525">
                  <a:moveTo>
                    <a:pt x="677419" y="897950"/>
                  </a:moveTo>
                  <a:lnTo>
                    <a:pt x="559468" y="800241"/>
                  </a:lnTo>
                  <a:lnTo>
                    <a:pt x="444091" y="680353"/>
                  </a:lnTo>
                  <a:lnTo>
                    <a:pt x="350048" y="575757"/>
                  </a:lnTo>
                  <a:lnTo>
                    <a:pt x="311180" y="530994"/>
                  </a:lnTo>
                  <a:lnTo>
                    <a:pt x="0" y="0"/>
                  </a:lnTo>
                  <a:lnTo>
                    <a:pt x="42379" y="12780"/>
                  </a:lnTo>
                  <a:lnTo>
                    <a:pt x="157323" y="62459"/>
                  </a:lnTo>
                  <a:lnTo>
                    <a:pt x="326536" y="166042"/>
                  </a:lnTo>
                  <a:lnTo>
                    <a:pt x="531725" y="340537"/>
                  </a:lnTo>
                  <a:lnTo>
                    <a:pt x="580136" y="392591"/>
                  </a:lnTo>
                  <a:lnTo>
                    <a:pt x="621212" y="444655"/>
                  </a:lnTo>
                  <a:lnTo>
                    <a:pt x="655399" y="496235"/>
                  </a:lnTo>
                  <a:lnTo>
                    <a:pt x="683149" y="546836"/>
                  </a:lnTo>
                  <a:lnTo>
                    <a:pt x="704909" y="595966"/>
                  </a:lnTo>
                  <a:lnTo>
                    <a:pt x="721129" y="643129"/>
                  </a:lnTo>
                  <a:lnTo>
                    <a:pt x="732258" y="687832"/>
                  </a:lnTo>
                  <a:lnTo>
                    <a:pt x="738745" y="729581"/>
                  </a:lnTo>
                  <a:lnTo>
                    <a:pt x="741039" y="767882"/>
                  </a:lnTo>
                  <a:lnTo>
                    <a:pt x="739589" y="802241"/>
                  </a:lnTo>
                  <a:lnTo>
                    <a:pt x="727255" y="857156"/>
                  </a:lnTo>
                  <a:lnTo>
                    <a:pt x="705334" y="890377"/>
                  </a:lnTo>
                  <a:lnTo>
                    <a:pt x="677419" y="897950"/>
                  </a:lnTo>
                  <a:close/>
                </a:path>
              </a:pathLst>
            </a:custGeom>
            <a:solidFill>
              <a:srgbClr val="D5E8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7997797" y="3676666"/>
              <a:ext cx="741045" cy="898525"/>
            </a:xfrm>
            <a:custGeom>
              <a:avLst/>
              <a:gdLst/>
              <a:ahLst/>
              <a:cxnLst/>
              <a:rect l="l" t="t" r="r" b="b"/>
              <a:pathLst>
                <a:path w="741045" h="898525">
                  <a:moveTo>
                    <a:pt x="677394" y="897950"/>
                  </a:moveTo>
                  <a:lnTo>
                    <a:pt x="637277" y="871160"/>
                  </a:lnTo>
                  <a:lnTo>
                    <a:pt x="589343" y="829220"/>
                  </a:lnTo>
                  <a:lnTo>
                    <a:pt x="566468" y="807003"/>
                  </a:lnTo>
                  <a:lnTo>
                    <a:pt x="572243" y="780555"/>
                  </a:lnTo>
                  <a:lnTo>
                    <a:pt x="575226" y="749880"/>
                  </a:lnTo>
                  <a:lnTo>
                    <a:pt x="571270" y="677548"/>
                  </a:lnTo>
                  <a:lnTo>
                    <a:pt x="563555" y="636742"/>
                  </a:lnTo>
                  <a:lnTo>
                    <a:pt x="551497" y="593412"/>
                  </a:lnTo>
                  <a:lnTo>
                    <a:pt x="534711" y="547983"/>
                  </a:lnTo>
                  <a:lnTo>
                    <a:pt x="512807" y="500881"/>
                  </a:lnTo>
                  <a:lnTo>
                    <a:pt x="485398" y="452531"/>
                  </a:lnTo>
                  <a:lnTo>
                    <a:pt x="452096" y="403360"/>
                  </a:lnTo>
                  <a:lnTo>
                    <a:pt x="412513" y="353793"/>
                  </a:lnTo>
                  <a:lnTo>
                    <a:pt x="366262" y="304256"/>
                  </a:lnTo>
                  <a:lnTo>
                    <a:pt x="318578" y="258541"/>
                  </a:lnTo>
                  <a:lnTo>
                    <a:pt x="271960" y="216971"/>
                  </a:lnTo>
                  <a:lnTo>
                    <a:pt x="226609" y="179361"/>
                  </a:lnTo>
                  <a:lnTo>
                    <a:pt x="182726" y="145524"/>
                  </a:lnTo>
                  <a:lnTo>
                    <a:pt x="140512" y="115276"/>
                  </a:lnTo>
                  <a:lnTo>
                    <a:pt x="100168" y="88431"/>
                  </a:lnTo>
                  <a:lnTo>
                    <a:pt x="61896" y="64802"/>
                  </a:lnTo>
                  <a:lnTo>
                    <a:pt x="25895" y="44204"/>
                  </a:lnTo>
                  <a:lnTo>
                    <a:pt x="0" y="0"/>
                  </a:lnTo>
                  <a:lnTo>
                    <a:pt x="42379" y="12780"/>
                  </a:lnTo>
                  <a:lnTo>
                    <a:pt x="157323" y="62459"/>
                  </a:lnTo>
                  <a:lnTo>
                    <a:pt x="326536" y="166042"/>
                  </a:lnTo>
                  <a:lnTo>
                    <a:pt x="531725" y="340536"/>
                  </a:lnTo>
                  <a:lnTo>
                    <a:pt x="580135" y="392591"/>
                  </a:lnTo>
                  <a:lnTo>
                    <a:pt x="621205" y="444655"/>
                  </a:lnTo>
                  <a:lnTo>
                    <a:pt x="655387" y="496235"/>
                  </a:lnTo>
                  <a:lnTo>
                    <a:pt x="683128" y="546836"/>
                  </a:lnTo>
                  <a:lnTo>
                    <a:pt x="704879" y="595966"/>
                  </a:lnTo>
                  <a:lnTo>
                    <a:pt x="721090" y="643129"/>
                  </a:lnTo>
                  <a:lnTo>
                    <a:pt x="732209" y="687832"/>
                  </a:lnTo>
                  <a:lnTo>
                    <a:pt x="738688" y="729581"/>
                  </a:lnTo>
                  <a:lnTo>
                    <a:pt x="740975" y="767882"/>
                  </a:lnTo>
                  <a:lnTo>
                    <a:pt x="739520" y="802240"/>
                  </a:lnTo>
                  <a:lnTo>
                    <a:pt x="727183" y="857156"/>
                  </a:lnTo>
                  <a:lnTo>
                    <a:pt x="705275" y="890377"/>
                  </a:lnTo>
                  <a:lnTo>
                    <a:pt x="691856" y="897616"/>
                  </a:lnTo>
                  <a:lnTo>
                    <a:pt x="677394" y="897950"/>
                  </a:lnTo>
                  <a:close/>
                </a:path>
              </a:pathLst>
            </a:custGeom>
            <a:solidFill>
              <a:srgbClr val="A7D6E8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 descr=""/>
          <p:cNvGrpSpPr/>
          <p:nvPr/>
        </p:nvGrpSpPr>
        <p:grpSpPr>
          <a:xfrm>
            <a:off x="360403" y="1028700"/>
            <a:ext cx="8265795" cy="7879715"/>
            <a:chOff x="360403" y="1028700"/>
            <a:chExt cx="8265795" cy="7879715"/>
          </a:xfrm>
        </p:grpSpPr>
        <p:pic>
          <p:nvPicPr>
            <p:cNvPr id="29" name="object 2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0403" y="1028700"/>
              <a:ext cx="4722961" cy="4722961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12298" y="4194547"/>
              <a:ext cx="4713830" cy="4713830"/>
            </a:xfrm>
            <a:prstGeom prst="rect">
              <a:avLst/>
            </a:prstGeom>
          </p:spPr>
        </p:pic>
      </p:grpSp>
      <p:sp>
        <p:nvSpPr>
          <p:cNvPr id="31" name="object 31" descr=""/>
          <p:cNvSpPr/>
          <p:nvPr/>
        </p:nvSpPr>
        <p:spPr>
          <a:xfrm>
            <a:off x="8881218" y="731450"/>
            <a:ext cx="0" cy="8769985"/>
          </a:xfrm>
          <a:custGeom>
            <a:avLst/>
            <a:gdLst/>
            <a:ahLst/>
            <a:cxnLst/>
            <a:rect l="l" t="t" r="r" b="b"/>
            <a:pathLst>
              <a:path w="0" h="8769985">
                <a:moveTo>
                  <a:pt x="0" y="8769792"/>
                </a:moveTo>
                <a:lnTo>
                  <a:pt x="0" y="0"/>
                </a:lnTo>
              </a:path>
            </a:pathLst>
          </a:custGeom>
          <a:ln w="9524">
            <a:solidFill>
              <a:srgbClr val="004AAC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2" name="object 3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7306646"/>
            <a:ext cx="2582138" cy="2980353"/>
          </a:xfrm>
          <a:prstGeom prst="rect">
            <a:avLst/>
          </a:prstGeom>
        </p:spPr>
      </p:pic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9561153" y="941323"/>
            <a:ext cx="6173470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880">
                <a:latin typeface="Arial"/>
                <a:cs typeface="Arial"/>
              </a:rPr>
              <a:t>Introduction</a:t>
            </a:r>
          </a:p>
        </p:txBody>
      </p:sp>
      <p:pic>
        <p:nvPicPr>
          <p:cNvPr id="34" name="object 34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378750" y="2658595"/>
            <a:ext cx="390524" cy="390524"/>
          </a:xfrm>
          <a:prstGeom prst="rect">
            <a:avLst/>
          </a:prstGeom>
        </p:spPr>
      </p:pic>
      <p:pic>
        <p:nvPicPr>
          <p:cNvPr id="35" name="object 35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378750" y="4396430"/>
            <a:ext cx="390524" cy="390524"/>
          </a:xfrm>
          <a:prstGeom prst="rect">
            <a:avLst/>
          </a:prstGeom>
        </p:spPr>
      </p:pic>
      <p:pic>
        <p:nvPicPr>
          <p:cNvPr id="36" name="object 36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378750" y="5678739"/>
            <a:ext cx="390524" cy="390524"/>
          </a:xfrm>
          <a:prstGeom prst="rect">
            <a:avLst/>
          </a:prstGeom>
        </p:spPr>
      </p:pic>
      <p:pic>
        <p:nvPicPr>
          <p:cNvPr id="37" name="object 37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378750" y="7440022"/>
            <a:ext cx="390524" cy="390524"/>
          </a:xfrm>
          <a:prstGeom prst="rect">
            <a:avLst/>
          </a:prstGeom>
        </p:spPr>
      </p:pic>
      <p:sp>
        <p:nvSpPr>
          <p:cNvPr id="38" name="object 38" descr=""/>
          <p:cNvSpPr txBox="1"/>
          <p:nvPr/>
        </p:nvSpPr>
        <p:spPr>
          <a:xfrm>
            <a:off x="9918182" y="2490204"/>
            <a:ext cx="7354570" cy="62655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100330">
              <a:lnSpc>
                <a:spcPct val="117200"/>
              </a:lnSpc>
              <a:spcBef>
                <a:spcPts val="90"/>
              </a:spcBef>
            </a:pP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Early</a:t>
            </a:r>
            <a:r>
              <a:rPr dirty="0" sz="2650" spc="3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datasets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were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small,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but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demand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for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 spc="-20">
                <a:solidFill>
                  <a:srgbClr val="002659"/>
                </a:solidFill>
                <a:latin typeface="Arial"/>
                <a:cs typeface="Arial"/>
              </a:rPr>
              <a:t>more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accurate</a:t>
            </a:r>
            <a:r>
              <a:rPr dirty="0" sz="2650" spc="3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models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drove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the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need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for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 spc="-10">
                <a:solidFill>
                  <a:srgbClr val="002659"/>
                </a:solidFill>
                <a:latin typeface="Arial"/>
                <a:cs typeface="Arial"/>
              </a:rPr>
              <a:t>massive datasets.</a:t>
            </a:r>
            <a:endParaRPr sz="2650">
              <a:latin typeface="Arial"/>
              <a:cs typeface="Arial"/>
            </a:endParaRPr>
          </a:p>
          <a:p>
            <a:pPr marL="12700" marR="497205">
              <a:lnSpc>
                <a:spcPct val="117200"/>
              </a:lnSpc>
              <a:spcBef>
                <a:spcPts val="2715"/>
              </a:spcBef>
            </a:pP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Creating</a:t>
            </a:r>
            <a:r>
              <a:rPr dirty="0" sz="2650" spc="5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large</a:t>
            </a:r>
            <a:r>
              <a:rPr dirty="0" sz="2650" spc="5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datasets</a:t>
            </a:r>
            <a:r>
              <a:rPr dirty="0" sz="2650" spc="5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is</a:t>
            </a:r>
            <a:r>
              <a:rPr dirty="0" sz="2650" spc="5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labor-intensive</a:t>
            </a:r>
            <a:r>
              <a:rPr dirty="0" sz="2650" spc="5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 spc="-25">
                <a:solidFill>
                  <a:srgbClr val="002659"/>
                </a:solidFill>
                <a:latin typeface="Arial"/>
                <a:cs typeface="Arial"/>
              </a:rPr>
              <a:t>and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costly,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limiting</a:t>
            </a:r>
            <a:r>
              <a:rPr dirty="0" sz="2650" spc="4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their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 spc="-10">
                <a:solidFill>
                  <a:srgbClr val="002659"/>
                </a:solidFill>
                <a:latin typeface="Arial"/>
                <a:cs typeface="Arial"/>
              </a:rPr>
              <a:t>availability.</a:t>
            </a:r>
            <a:endParaRPr sz="2650">
              <a:latin typeface="Arial"/>
              <a:cs typeface="Arial"/>
            </a:endParaRPr>
          </a:p>
          <a:p>
            <a:pPr marL="12700" marR="5080">
              <a:lnSpc>
                <a:spcPct val="117200"/>
              </a:lnSpc>
              <a:spcBef>
                <a:spcPts val="2710"/>
              </a:spcBef>
            </a:pP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Generative</a:t>
            </a:r>
            <a:r>
              <a:rPr dirty="0" sz="2650" spc="4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AI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models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like</a:t>
            </a:r>
            <a:r>
              <a:rPr dirty="0" sz="2650" spc="5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DALL-E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and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 spc="-10">
                <a:solidFill>
                  <a:srgbClr val="002659"/>
                </a:solidFill>
                <a:latin typeface="Arial"/>
                <a:cs typeface="Arial"/>
              </a:rPr>
              <a:t>Stable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Diffusion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offer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solutions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to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data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scarcity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and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 spc="-20">
                <a:solidFill>
                  <a:srgbClr val="002659"/>
                </a:solidFill>
                <a:latin typeface="Arial"/>
                <a:cs typeface="Arial"/>
              </a:rPr>
              <a:t>high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curation</a:t>
            </a:r>
            <a:r>
              <a:rPr dirty="0" sz="2650" spc="5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 spc="-10">
                <a:solidFill>
                  <a:srgbClr val="002659"/>
                </a:solidFill>
                <a:latin typeface="Arial"/>
                <a:cs typeface="Arial"/>
              </a:rPr>
              <a:t>costs.</a:t>
            </a:r>
            <a:endParaRPr sz="2650">
              <a:latin typeface="Arial"/>
              <a:cs typeface="Arial"/>
            </a:endParaRPr>
          </a:p>
          <a:p>
            <a:pPr algn="just" marL="12700" marR="174625">
              <a:lnSpc>
                <a:spcPct val="117200"/>
              </a:lnSpc>
              <a:spcBef>
                <a:spcPts val="2710"/>
              </a:spcBef>
            </a:pP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Synthetic</a:t>
            </a:r>
            <a:r>
              <a:rPr dirty="0" sz="2650" spc="6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data</a:t>
            </a:r>
            <a:r>
              <a:rPr dirty="0" sz="2650" spc="6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generation</a:t>
            </a:r>
            <a:r>
              <a:rPr dirty="0" sz="2650" spc="6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enables</a:t>
            </a:r>
            <a:r>
              <a:rPr dirty="0" sz="2650" spc="6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vast,</a:t>
            </a:r>
            <a:r>
              <a:rPr dirty="0" sz="2650" spc="6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 spc="-10">
                <a:solidFill>
                  <a:srgbClr val="002659"/>
                </a:solidFill>
                <a:latin typeface="Arial"/>
                <a:cs typeface="Arial"/>
              </a:rPr>
              <a:t>diverse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datasets,</a:t>
            </a:r>
            <a:r>
              <a:rPr dirty="0" sz="2650" spc="6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expanding</a:t>
            </a:r>
            <a:r>
              <a:rPr dirty="0" sz="2650" spc="7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opportunities</a:t>
            </a:r>
            <a:r>
              <a:rPr dirty="0" sz="2650" spc="6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for</a:t>
            </a:r>
            <a:r>
              <a:rPr dirty="0" sz="2650" spc="6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 spc="-10">
                <a:solidFill>
                  <a:srgbClr val="002659"/>
                </a:solidFill>
                <a:latin typeface="Arial"/>
                <a:cs typeface="Arial"/>
              </a:rPr>
              <a:t>computer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vision</a:t>
            </a:r>
            <a:r>
              <a:rPr dirty="0" sz="2650" spc="4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 spc="-10">
                <a:solidFill>
                  <a:srgbClr val="002659"/>
                </a:solidFill>
                <a:latin typeface="Arial"/>
                <a:cs typeface="Arial"/>
              </a:rPr>
              <a:t>tasks.</a:t>
            </a:r>
            <a:endParaRPr sz="2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970924" y="0"/>
            <a:ext cx="7317105" cy="10287000"/>
            <a:chOff x="10970924" y="0"/>
            <a:chExt cx="7317105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74513" y="4056007"/>
              <a:ext cx="5143499" cy="604837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0924" y="0"/>
              <a:ext cx="7317074" cy="10286999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3500" y="2539090"/>
            <a:ext cx="390524" cy="39052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3500" y="4871427"/>
            <a:ext cx="390524" cy="390524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054100" y="2380223"/>
            <a:ext cx="7525384" cy="6653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213360">
              <a:lnSpc>
                <a:spcPct val="117200"/>
              </a:lnSpc>
              <a:spcBef>
                <a:spcPts val="90"/>
              </a:spcBef>
            </a:pP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As</a:t>
            </a:r>
            <a:r>
              <a:rPr dirty="0" sz="2650" spc="4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growing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need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for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high-quality</a:t>
            </a:r>
            <a:r>
              <a:rPr dirty="0" sz="2650" spc="5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datasets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 spc="-25">
                <a:solidFill>
                  <a:srgbClr val="002659"/>
                </a:solidFill>
                <a:latin typeface="Arial"/>
                <a:cs typeface="Arial"/>
              </a:rPr>
              <a:t>in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computer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vision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poses</a:t>
            </a:r>
            <a:r>
              <a:rPr dirty="0" sz="2650" spc="5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a</a:t>
            </a:r>
            <a:r>
              <a:rPr dirty="0" sz="2650" spc="5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significant</a:t>
            </a:r>
            <a:r>
              <a:rPr dirty="0" sz="2650" spc="5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 spc="-10">
                <a:solidFill>
                  <a:srgbClr val="002659"/>
                </a:solidFill>
                <a:latin typeface="Arial"/>
                <a:cs typeface="Arial"/>
              </a:rPr>
              <a:t>challenge,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especially</a:t>
            </a:r>
            <a:r>
              <a:rPr dirty="0" sz="2650" spc="3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when</a:t>
            </a:r>
            <a:r>
              <a:rPr dirty="0" sz="2650" spc="4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real-world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data</a:t>
            </a:r>
            <a:r>
              <a:rPr dirty="0" sz="2650" spc="4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is</a:t>
            </a:r>
            <a:r>
              <a:rPr dirty="0" sz="2650" spc="4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hard</a:t>
            </a:r>
            <a:r>
              <a:rPr dirty="0" sz="2650" spc="4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to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find</a:t>
            </a:r>
            <a:r>
              <a:rPr dirty="0" sz="2650" spc="4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 spc="-25">
                <a:solidFill>
                  <a:srgbClr val="002659"/>
                </a:solidFill>
                <a:latin typeface="Arial"/>
                <a:cs typeface="Arial"/>
              </a:rPr>
              <a:t>or </a:t>
            </a:r>
            <a:r>
              <a:rPr dirty="0" sz="2650" spc="-10">
                <a:solidFill>
                  <a:srgbClr val="002659"/>
                </a:solidFill>
                <a:latin typeface="Arial"/>
                <a:cs typeface="Arial"/>
              </a:rPr>
              <a:t>limited.</a:t>
            </a:r>
            <a:endParaRPr sz="2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80"/>
              </a:spcBef>
            </a:pPr>
            <a:endParaRPr sz="2650">
              <a:latin typeface="Arial"/>
              <a:cs typeface="Arial"/>
            </a:endParaRPr>
          </a:p>
          <a:p>
            <a:pPr marL="12700" marR="5080">
              <a:lnSpc>
                <a:spcPct val="117200"/>
              </a:lnSpc>
              <a:spcBef>
                <a:spcPts val="5"/>
              </a:spcBef>
            </a:pP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Explore</a:t>
            </a:r>
            <a:r>
              <a:rPr dirty="0" sz="2650" spc="5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with</a:t>
            </a:r>
            <a:r>
              <a:rPr dirty="0" sz="2650" spc="6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diffusion</a:t>
            </a:r>
            <a:r>
              <a:rPr dirty="0" sz="2650" spc="5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models,</a:t>
            </a:r>
            <a:r>
              <a:rPr dirty="0" sz="2650" spc="6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particularly</a:t>
            </a:r>
            <a:r>
              <a:rPr dirty="0" sz="2650" spc="5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 spc="-10">
                <a:solidFill>
                  <a:srgbClr val="002659"/>
                </a:solidFill>
                <a:latin typeface="Arial"/>
                <a:cs typeface="Arial"/>
              </a:rPr>
              <a:t>stable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diffusion,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to</a:t>
            </a:r>
            <a:r>
              <a:rPr dirty="0" sz="2650" spc="5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generate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synthetic</a:t>
            </a:r>
            <a:r>
              <a:rPr dirty="0" sz="2650" spc="5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images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to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 spc="-10">
                <a:solidFill>
                  <a:srgbClr val="002659"/>
                </a:solidFill>
                <a:latin typeface="Arial"/>
                <a:cs typeface="Arial"/>
              </a:rPr>
              <a:t>address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data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scarcity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in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computer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 spc="-10">
                <a:solidFill>
                  <a:srgbClr val="002659"/>
                </a:solidFill>
                <a:latin typeface="Arial"/>
                <a:cs typeface="Arial"/>
              </a:rPr>
              <a:t>vision.</a:t>
            </a:r>
            <a:endParaRPr sz="2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80"/>
              </a:spcBef>
            </a:pPr>
            <a:endParaRPr sz="2650">
              <a:latin typeface="Arial"/>
              <a:cs typeface="Arial"/>
            </a:endParaRPr>
          </a:p>
          <a:p>
            <a:pPr marL="12700" marR="212725">
              <a:lnSpc>
                <a:spcPct val="117200"/>
              </a:lnSpc>
            </a:pP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Train</a:t>
            </a:r>
            <a:r>
              <a:rPr dirty="0" sz="2650" spc="4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classification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models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on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both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real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 spc="-25">
                <a:solidFill>
                  <a:srgbClr val="002659"/>
                </a:solidFill>
                <a:latin typeface="Arial"/>
                <a:cs typeface="Arial"/>
              </a:rPr>
              <a:t>and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synthetic</a:t>
            </a:r>
            <a:r>
              <a:rPr dirty="0" sz="2650" spc="6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datasets,</a:t>
            </a:r>
            <a:r>
              <a:rPr dirty="0" sz="2650" spc="6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evaluate</a:t>
            </a:r>
            <a:r>
              <a:rPr dirty="0" sz="2650" spc="7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whether</a:t>
            </a:r>
            <a:r>
              <a:rPr dirty="0" sz="2650" spc="7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 spc="-10">
                <a:solidFill>
                  <a:srgbClr val="002659"/>
                </a:solidFill>
                <a:latin typeface="Arial"/>
                <a:cs typeface="Arial"/>
              </a:rPr>
              <a:t>synthetic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data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can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effectively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substitute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real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 spc="-10">
                <a:solidFill>
                  <a:srgbClr val="002659"/>
                </a:solidFill>
                <a:latin typeface="Arial"/>
                <a:cs typeface="Arial"/>
              </a:rPr>
              <a:t>images,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providing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insights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into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the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potential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of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 spc="-10">
                <a:solidFill>
                  <a:srgbClr val="002659"/>
                </a:solidFill>
                <a:latin typeface="Arial"/>
                <a:cs typeface="Arial"/>
              </a:rPr>
              <a:t>generative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AI</a:t>
            </a:r>
            <a:r>
              <a:rPr dirty="0" sz="2650" spc="4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for</a:t>
            </a:r>
            <a:r>
              <a:rPr dirty="0" sz="2650" spc="4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data-limited</a:t>
            </a:r>
            <a:r>
              <a:rPr dirty="0" sz="2650" spc="4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 spc="-10">
                <a:solidFill>
                  <a:srgbClr val="002659"/>
                </a:solidFill>
                <a:latin typeface="Arial"/>
                <a:cs typeface="Arial"/>
              </a:rPr>
              <a:t>tasks.</a:t>
            </a:r>
            <a:endParaRPr sz="26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59946" rIns="0" bIns="0" rtlCol="0" vert="horz">
            <a:spAutoFit/>
          </a:bodyPr>
          <a:lstStyle/>
          <a:p>
            <a:pPr marL="224154">
              <a:lnSpc>
                <a:spcPct val="100000"/>
              </a:lnSpc>
              <a:spcBef>
                <a:spcPts val="100"/>
              </a:spcBef>
            </a:pPr>
            <a:r>
              <a:rPr dirty="0" spc="785"/>
              <a:t>Problem</a:t>
            </a:r>
            <a:r>
              <a:rPr dirty="0" spc="515"/>
              <a:t> </a:t>
            </a:r>
            <a:r>
              <a:rPr dirty="0" spc="910"/>
              <a:t>Statement</a:t>
            </a:r>
          </a:p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3500" y="6789877"/>
            <a:ext cx="390524" cy="3905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59946" rIns="0" bIns="0" rtlCol="0" vert="horz">
            <a:spAutoFit/>
          </a:bodyPr>
          <a:lstStyle/>
          <a:p>
            <a:pPr marL="224154">
              <a:lnSpc>
                <a:spcPct val="100000"/>
              </a:lnSpc>
              <a:spcBef>
                <a:spcPts val="100"/>
              </a:spcBef>
            </a:pPr>
            <a:r>
              <a:rPr dirty="0" spc="785">
                <a:latin typeface="Arial"/>
                <a:cs typeface="Arial"/>
              </a:rPr>
              <a:t>Related</a:t>
            </a:r>
            <a:r>
              <a:rPr dirty="0" spc="425">
                <a:latin typeface="Arial"/>
                <a:cs typeface="Arial"/>
              </a:rPr>
              <a:t> </a:t>
            </a:r>
            <a:r>
              <a:rPr dirty="0" spc="760">
                <a:latin typeface="Arial"/>
                <a:cs typeface="Arial"/>
              </a:rPr>
              <a:t>Work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0161813" y="6774846"/>
            <a:ext cx="7073900" cy="18783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Potential</a:t>
            </a:r>
            <a:r>
              <a:rPr dirty="0" sz="2800" spc="-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2800" spc="-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Synthetic</a:t>
            </a:r>
            <a:r>
              <a:rPr dirty="0" sz="2800" spc="-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Images:</a:t>
            </a:r>
            <a:endParaRPr sz="2800">
              <a:latin typeface="Arial"/>
              <a:cs typeface="Arial"/>
            </a:endParaRPr>
          </a:p>
          <a:p>
            <a:pPr algn="r" marL="12700" marR="5080" indent="424180">
              <a:lnSpc>
                <a:spcPct val="114599"/>
              </a:lnSpc>
              <a:spcBef>
                <a:spcPts val="1330"/>
              </a:spcBef>
            </a:pPr>
            <a:r>
              <a:rPr dirty="0" sz="2400" i="1">
                <a:solidFill>
                  <a:srgbClr val="FFFFFF"/>
                </a:solidFill>
                <a:latin typeface="Arial"/>
                <a:cs typeface="Arial"/>
              </a:rPr>
              <a:t>[Sariyildiz</a:t>
            </a:r>
            <a:r>
              <a:rPr dirty="0" sz="2400" spc="-4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z="2400" spc="-4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FFFFFF"/>
                </a:solidFill>
                <a:latin typeface="Arial"/>
                <a:cs typeface="Arial"/>
              </a:rPr>
              <a:t>al.,</a:t>
            </a:r>
            <a:r>
              <a:rPr dirty="0" sz="2400" spc="-4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FFFFFF"/>
                </a:solidFill>
                <a:latin typeface="Arial"/>
                <a:cs typeface="Arial"/>
              </a:rPr>
              <a:t>2022(2)].:</a:t>
            </a:r>
            <a:r>
              <a:rPr dirty="0" sz="2400" spc="-4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Fake</a:t>
            </a:r>
            <a:r>
              <a:rPr dirty="0" sz="2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dirty="0" sz="2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till</a:t>
            </a:r>
            <a:r>
              <a:rPr dirty="0" sz="2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dirty="0" sz="2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make</a:t>
            </a:r>
            <a:r>
              <a:rPr dirty="0" sz="2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Arial"/>
                <a:cs typeface="Arial"/>
              </a:rPr>
              <a:t>it: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r>
              <a:rPr dirty="0" sz="24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transferable</a:t>
            </a:r>
            <a:r>
              <a:rPr dirty="0" sz="24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representations</a:t>
            </a:r>
            <a:r>
              <a:rPr dirty="0" sz="24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dirty="0" sz="24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synthetic</a:t>
            </a:r>
            <a:endParaRPr sz="24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420"/>
              </a:spcBef>
            </a:pP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ImageNet</a:t>
            </a:r>
            <a:r>
              <a:rPr dirty="0" sz="2400" spc="-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clones</a:t>
            </a:r>
            <a:r>
              <a:rPr dirty="0" sz="2400" spc="-10" i="1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0303647" y="2652122"/>
            <a:ext cx="7158355" cy="2500630"/>
          </a:xfrm>
          <a:prstGeom prst="rect">
            <a:avLst/>
          </a:prstGeom>
        </p:spPr>
        <p:txBody>
          <a:bodyPr wrap="square" lIns="0" tIns="2413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900"/>
              </a:spcBef>
            </a:pP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Advancements</a:t>
            </a:r>
            <a:r>
              <a:rPr dirty="0" sz="2800" spc="-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2800" spc="-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Generative</a:t>
            </a:r>
            <a:r>
              <a:rPr dirty="0" sz="2800" spc="-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Models:</a:t>
            </a:r>
            <a:endParaRPr sz="2800">
              <a:latin typeface="Arial"/>
              <a:cs typeface="Arial"/>
            </a:endParaRPr>
          </a:p>
          <a:p>
            <a:pPr algn="r" marL="197485" marR="5080" indent="-185420">
              <a:lnSpc>
                <a:spcPct val="114599"/>
              </a:lnSpc>
              <a:spcBef>
                <a:spcPts val="1125"/>
              </a:spcBef>
            </a:pPr>
            <a:r>
              <a:rPr dirty="0" sz="2400" i="1">
                <a:solidFill>
                  <a:srgbClr val="FFFFFF"/>
                </a:solidFill>
                <a:latin typeface="Arial"/>
                <a:cs typeface="Arial"/>
              </a:rPr>
              <a:t>[Saharia</a:t>
            </a:r>
            <a:r>
              <a:rPr dirty="0" sz="2400" spc="-7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dirty="0" sz="2400" spc="-6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FFFFFF"/>
                </a:solidFill>
                <a:latin typeface="Arial"/>
                <a:cs typeface="Arial"/>
              </a:rPr>
              <a:t>el.,</a:t>
            </a:r>
            <a:r>
              <a:rPr dirty="0" sz="2400" spc="-6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FFFFFF"/>
                </a:solidFill>
                <a:latin typeface="Arial"/>
                <a:cs typeface="Arial"/>
              </a:rPr>
              <a:t>2022(3)].:</a:t>
            </a:r>
            <a:r>
              <a:rPr dirty="0" sz="2400" spc="-6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Photorealistic</a:t>
            </a:r>
            <a:r>
              <a:rPr dirty="0" sz="24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text-to-image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diffusion</a:t>
            </a:r>
            <a:r>
              <a:rPr dirty="0" sz="24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models</a:t>
            </a:r>
            <a:r>
              <a:rPr dirty="0" sz="24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24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deep</a:t>
            </a:r>
            <a:r>
              <a:rPr dirty="0" sz="24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language</a:t>
            </a:r>
            <a:r>
              <a:rPr dirty="0" sz="24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understanding </a:t>
            </a:r>
            <a:r>
              <a:rPr dirty="0" sz="2400" i="1">
                <a:solidFill>
                  <a:srgbClr val="FFFFFF"/>
                </a:solidFill>
                <a:latin typeface="Arial"/>
                <a:cs typeface="Arial"/>
              </a:rPr>
              <a:t>[Ruiz</a:t>
            </a:r>
            <a:r>
              <a:rPr dirty="0" sz="2400" spc="-3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dirty="0" sz="2400" spc="-3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FFFFFF"/>
                </a:solidFill>
                <a:latin typeface="Arial"/>
                <a:cs typeface="Arial"/>
              </a:rPr>
              <a:t>el.,</a:t>
            </a:r>
            <a:r>
              <a:rPr dirty="0" sz="2400" spc="-3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FFFFFF"/>
                </a:solidFill>
                <a:latin typeface="Arial"/>
                <a:cs typeface="Arial"/>
              </a:rPr>
              <a:t>2022(4)].:</a:t>
            </a:r>
            <a:r>
              <a:rPr dirty="0" sz="2400" spc="-3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Arial"/>
                <a:cs typeface="Arial"/>
              </a:rPr>
              <a:t>Fine-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tuning</a:t>
            </a:r>
            <a:r>
              <a:rPr dirty="0" sz="2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text-to-image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diffusion</a:t>
            </a:r>
            <a:r>
              <a:rPr dirty="0" sz="2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models</a:t>
            </a:r>
            <a:r>
              <a:rPr dirty="0" sz="2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2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Arial"/>
                <a:cs typeface="Arial"/>
              </a:rPr>
              <a:t>subject-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driven</a:t>
            </a:r>
            <a:r>
              <a:rPr dirty="0" sz="2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generation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17153" y="2890378"/>
            <a:ext cx="6988175" cy="2292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Better</a:t>
            </a:r>
            <a:r>
              <a:rPr dirty="0" sz="2800" spc="-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Prompting</a:t>
            </a:r>
            <a:r>
              <a:rPr dirty="0" sz="280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2800" spc="-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better</a:t>
            </a:r>
            <a:r>
              <a:rPr dirty="0" sz="280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Quality:</a:t>
            </a:r>
            <a:endParaRPr sz="2800">
              <a:latin typeface="Arial"/>
              <a:cs typeface="Arial"/>
            </a:endParaRPr>
          </a:p>
          <a:p>
            <a:pPr marL="12700" marR="5080">
              <a:lnSpc>
                <a:spcPct val="114599"/>
              </a:lnSpc>
              <a:spcBef>
                <a:spcPts val="1290"/>
              </a:spcBef>
            </a:pPr>
            <a:r>
              <a:rPr dirty="0" sz="2400" i="1">
                <a:solidFill>
                  <a:srgbClr val="FFFFFF"/>
                </a:solidFill>
                <a:latin typeface="Arial"/>
                <a:cs typeface="Arial"/>
              </a:rPr>
              <a:t>[Hao</a:t>
            </a:r>
            <a:r>
              <a:rPr dirty="0" sz="2400" spc="-5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z="2400" spc="-5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FFFFFF"/>
                </a:solidFill>
                <a:latin typeface="Arial"/>
                <a:cs typeface="Arial"/>
              </a:rPr>
              <a:t>al.,</a:t>
            </a:r>
            <a:r>
              <a:rPr dirty="0" sz="2400" spc="-5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FFFFFF"/>
                </a:solidFill>
                <a:latin typeface="Arial"/>
                <a:cs typeface="Arial"/>
              </a:rPr>
              <a:t>2022(1)]:</a:t>
            </a:r>
            <a:r>
              <a:rPr dirty="0" sz="2400" spc="-5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Optimizing</a:t>
            </a:r>
            <a:r>
              <a:rPr dirty="0" sz="2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prompts</a:t>
            </a:r>
            <a:r>
              <a:rPr dirty="0" sz="2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2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text-</a:t>
            </a:r>
            <a:r>
              <a:rPr dirty="0" sz="2400" spc="-25">
                <a:solidFill>
                  <a:srgbClr val="FFFFFF"/>
                </a:solidFill>
                <a:latin typeface="Arial"/>
                <a:cs typeface="Arial"/>
              </a:rPr>
              <a:t>to-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image</a:t>
            </a:r>
            <a:r>
              <a:rPr dirty="0" sz="24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generation</a:t>
            </a:r>
            <a:endParaRPr sz="2400">
              <a:latin typeface="Arial"/>
              <a:cs typeface="Arial"/>
            </a:endParaRPr>
          </a:p>
          <a:p>
            <a:pPr marL="12700" marR="478155">
              <a:lnSpc>
                <a:spcPct val="114599"/>
              </a:lnSpc>
            </a:pPr>
            <a:r>
              <a:rPr dirty="0" sz="2400" i="1">
                <a:solidFill>
                  <a:srgbClr val="FFFFFF"/>
                </a:solidFill>
                <a:latin typeface="Arial"/>
                <a:cs typeface="Arial"/>
              </a:rPr>
              <a:t>[Sariyildiz</a:t>
            </a:r>
            <a:r>
              <a:rPr dirty="0" sz="2400" spc="-5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z="2400" spc="-4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FFFFFF"/>
                </a:solidFill>
                <a:latin typeface="Arial"/>
                <a:cs typeface="Arial"/>
              </a:rPr>
              <a:t>al.,</a:t>
            </a:r>
            <a:r>
              <a:rPr dirty="0" sz="2400" spc="-4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FFFFFF"/>
                </a:solidFill>
                <a:latin typeface="Arial"/>
                <a:cs typeface="Arial"/>
              </a:rPr>
              <a:t>2022</a:t>
            </a:r>
            <a:r>
              <a:rPr dirty="0" sz="2400" spc="-4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FFFFFF"/>
                </a:solidFill>
                <a:latin typeface="Arial"/>
                <a:cs typeface="Arial"/>
              </a:rPr>
              <a:t>(2)]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dirty="0" sz="2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r>
              <a:rPr dirty="0" sz="2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transferable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representations</a:t>
            </a:r>
            <a:r>
              <a:rPr dirty="0" sz="24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dirty="0" sz="24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synthetic</a:t>
            </a:r>
            <a:r>
              <a:rPr dirty="0" sz="24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ImageNet</a:t>
            </a:r>
            <a:r>
              <a:rPr dirty="0" sz="24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clones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98103" y="6565202"/>
            <a:ext cx="6940550" cy="2465070"/>
          </a:xfrm>
          <a:prstGeom prst="rect">
            <a:avLst/>
          </a:prstGeom>
        </p:spPr>
        <p:txBody>
          <a:bodyPr wrap="square" lIns="0" tIns="22225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750"/>
              </a:spcBef>
            </a:pP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r>
              <a:rPr dirty="0" sz="2800" spc="-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dirty="0" sz="2800" spc="-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Synthetic</a:t>
            </a:r>
            <a:r>
              <a:rPr dirty="0" sz="2800" spc="-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Data:</a:t>
            </a:r>
            <a:endParaRPr sz="2800">
              <a:latin typeface="Arial"/>
              <a:cs typeface="Arial"/>
            </a:endParaRPr>
          </a:p>
          <a:p>
            <a:pPr algn="just" marL="31115" marR="5080">
              <a:lnSpc>
                <a:spcPct val="114599"/>
              </a:lnSpc>
              <a:spcBef>
                <a:spcPts val="994"/>
              </a:spcBef>
            </a:pPr>
            <a:r>
              <a:rPr dirty="0" sz="2400" i="1">
                <a:solidFill>
                  <a:srgbClr val="FFFFFF"/>
                </a:solidFill>
                <a:latin typeface="Arial"/>
                <a:cs typeface="Arial"/>
              </a:rPr>
              <a:t>[Ros</a:t>
            </a:r>
            <a:r>
              <a:rPr dirty="0" sz="2400" spc="-3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dirty="0" sz="2400" spc="-3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FFFFFF"/>
                </a:solidFill>
                <a:latin typeface="Arial"/>
                <a:cs typeface="Arial"/>
              </a:rPr>
              <a:t>el.,</a:t>
            </a:r>
            <a:r>
              <a:rPr dirty="0" sz="2400" spc="-3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r>
              <a:rPr dirty="0" sz="2400" spc="-2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FFFFFF"/>
                </a:solidFill>
                <a:latin typeface="Arial"/>
                <a:cs typeface="Arial"/>
              </a:rPr>
              <a:t>(5)]:</a:t>
            </a:r>
            <a:r>
              <a:rPr dirty="0" sz="2400" spc="-3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large</a:t>
            </a:r>
            <a:r>
              <a:rPr dirty="0" sz="2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collection</a:t>
            </a:r>
            <a:r>
              <a:rPr dirty="0" sz="2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2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synthetic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images</a:t>
            </a:r>
            <a:r>
              <a:rPr dirty="0" sz="24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24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semantic</a:t>
            </a:r>
            <a:r>
              <a:rPr dirty="0" sz="24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segmentation</a:t>
            </a:r>
            <a:r>
              <a:rPr dirty="0" sz="24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24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urban</a:t>
            </a:r>
            <a:r>
              <a:rPr dirty="0" sz="24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scenes </a:t>
            </a:r>
            <a:r>
              <a:rPr dirty="0" sz="2400" i="1">
                <a:solidFill>
                  <a:srgbClr val="FFFFFF"/>
                </a:solidFill>
                <a:latin typeface="Arial"/>
                <a:cs typeface="Arial"/>
              </a:rPr>
              <a:t>[Rozontsev</a:t>
            </a:r>
            <a:r>
              <a:rPr dirty="0" sz="2400" spc="-5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z="2400" spc="-5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FFFFFF"/>
                </a:solidFill>
                <a:latin typeface="Arial"/>
                <a:cs typeface="Arial"/>
              </a:rPr>
              <a:t>al.,</a:t>
            </a:r>
            <a:r>
              <a:rPr dirty="0" sz="2400" spc="-5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FFFFFF"/>
                </a:solidFill>
                <a:latin typeface="Arial"/>
                <a:cs typeface="Arial"/>
              </a:rPr>
              <a:t>2015(6)]</a:t>
            </a:r>
            <a:r>
              <a:rPr dirty="0" sz="2400" spc="-5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2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rendering</a:t>
            </a:r>
            <a:r>
              <a:rPr dirty="0" sz="24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synthetic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images</a:t>
            </a:r>
            <a:r>
              <a:rPr dirty="0" sz="2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2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training</a:t>
            </a:r>
            <a:r>
              <a:rPr dirty="0" sz="2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dirty="0" sz="2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r>
              <a:rPr dirty="0" sz="2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detector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295285" y="1765769"/>
            <a:ext cx="7922895" cy="8338820"/>
            <a:chOff x="10295285" y="1765769"/>
            <a:chExt cx="7922895" cy="833882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74512" y="4056007"/>
              <a:ext cx="5143499" cy="604837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16271" y="4496728"/>
              <a:ext cx="3649761" cy="356891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2116271" y="4496741"/>
              <a:ext cx="3649979" cy="3569335"/>
            </a:xfrm>
            <a:custGeom>
              <a:avLst/>
              <a:gdLst/>
              <a:ahLst/>
              <a:cxnLst/>
              <a:rect l="l" t="t" r="r" b="b"/>
              <a:pathLst>
                <a:path w="3649980" h="3569334">
                  <a:moveTo>
                    <a:pt x="0" y="0"/>
                  </a:moveTo>
                  <a:lnTo>
                    <a:pt x="3649711" y="0"/>
                  </a:lnTo>
                  <a:lnTo>
                    <a:pt x="3649711" y="3568871"/>
                  </a:lnTo>
                  <a:lnTo>
                    <a:pt x="0" y="3568871"/>
                  </a:lnTo>
                  <a:lnTo>
                    <a:pt x="0" y="0"/>
                  </a:lnTo>
                  <a:close/>
                </a:path>
              </a:pathLst>
            </a:custGeom>
            <a:ln w="952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44996" y="3130725"/>
              <a:ext cx="3649759" cy="1163899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0645073" y="3130725"/>
              <a:ext cx="3649979" cy="1163955"/>
            </a:xfrm>
            <a:custGeom>
              <a:avLst/>
              <a:gdLst/>
              <a:ahLst/>
              <a:cxnLst/>
              <a:rect l="l" t="t" r="r" b="b"/>
              <a:pathLst>
                <a:path w="3649980" h="1163954">
                  <a:moveTo>
                    <a:pt x="0" y="0"/>
                  </a:moveTo>
                  <a:lnTo>
                    <a:pt x="3649559" y="0"/>
                  </a:lnTo>
                  <a:lnTo>
                    <a:pt x="3649559" y="1163836"/>
                  </a:lnTo>
                  <a:lnTo>
                    <a:pt x="0" y="1163836"/>
                  </a:lnTo>
                  <a:lnTo>
                    <a:pt x="0" y="0"/>
                  </a:lnTo>
                  <a:close/>
                </a:path>
              </a:pathLst>
            </a:custGeom>
            <a:ln w="952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72270" y="3130726"/>
              <a:ext cx="1446843" cy="3730143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6072270" y="3130798"/>
              <a:ext cx="1447165" cy="3730625"/>
            </a:xfrm>
            <a:custGeom>
              <a:avLst/>
              <a:gdLst/>
              <a:ahLst/>
              <a:cxnLst/>
              <a:rect l="l" t="t" r="r" b="b"/>
              <a:pathLst>
                <a:path w="1447165" h="3730625">
                  <a:moveTo>
                    <a:pt x="0" y="0"/>
                  </a:moveTo>
                  <a:lnTo>
                    <a:pt x="1446758" y="0"/>
                  </a:lnTo>
                  <a:lnTo>
                    <a:pt x="1446758" y="3730380"/>
                  </a:lnTo>
                  <a:lnTo>
                    <a:pt x="0" y="3730380"/>
                  </a:lnTo>
                  <a:lnTo>
                    <a:pt x="0" y="0"/>
                  </a:lnTo>
                  <a:close/>
                </a:path>
              </a:pathLst>
            </a:custGeom>
            <a:ln w="952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60092" y="1813384"/>
              <a:ext cx="1446843" cy="2481110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4460092" y="1813394"/>
              <a:ext cx="1447165" cy="2476500"/>
            </a:xfrm>
            <a:custGeom>
              <a:avLst/>
              <a:gdLst/>
              <a:ahLst/>
              <a:cxnLst/>
              <a:rect l="l" t="t" r="r" b="b"/>
              <a:pathLst>
                <a:path w="1447165" h="2476500">
                  <a:moveTo>
                    <a:pt x="0" y="2476490"/>
                  </a:moveTo>
                  <a:lnTo>
                    <a:pt x="0" y="0"/>
                  </a:lnTo>
                  <a:lnTo>
                    <a:pt x="1446758" y="0"/>
                  </a:lnTo>
                  <a:lnTo>
                    <a:pt x="1446758" y="2476490"/>
                  </a:lnTo>
                </a:path>
              </a:pathLst>
            </a:custGeom>
            <a:ln w="952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72270" y="7062441"/>
              <a:ext cx="1446026" cy="1003205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16072302" y="7062441"/>
              <a:ext cx="1447165" cy="1000125"/>
            </a:xfrm>
            <a:custGeom>
              <a:avLst/>
              <a:gdLst/>
              <a:ahLst/>
              <a:cxnLst/>
              <a:rect l="l" t="t" r="r" b="b"/>
              <a:pathLst>
                <a:path w="1447165" h="1000125">
                  <a:moveTo>
                    <a:pt x="0" y="1000125"/>
                  </a:moveTo>
                  <a:lnTo>
                    <a:pt x="0" y="0"/>
                  </a:lnTo>
                  <a:lnTo>
                    <a:pt x="1446692" y="0"/>
                  </a:lnTo>
                  <a:lnTo>
                    <a:pt x="1446692" y="1000125"/>
                  </a:lnTo>
                </a:path>
              </a:pathLst>
            </a:custGeom>
            <a:ln w="952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16271" y="8265673"/>
              <a:ext cx="5401402" cy="1245728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12116310" y="8265673"/>
              <a:ext cx="5403215" cy="1245870"/>
            </a:xfrm>
            <a:custGeom>
              <a:avLst/>
              <a:gdLst/>
              <a:ahLst/>
              <a:cxnLst/>
              <a:rect l="l" t="t" r="r" b="b"/>
              <a:pathLst>
                <a:path w="5403215" h="1245870">
                  <a:moveTo>
                    <a:pt x="0" y="0"/>
                  </a:moveTo>
                  <a:lnTo>
                    <a:pt x="5402680" y="0"/>
                  </a:lnTo>
                  <a:lnTo>
                    <a:pt x="5402680" y="1245691"/>
                  </a:lnTo>
                  <a:lnTo>
                    <a:pt x="0" y="1245691"/>
                  </a:lnTo>
                  <a:lnTo>
                    <a:pt x="0" y="0"/>
                  </a:lnTo>
                  <a:close/>
                </a:path>
              </a:pathLst>
            </a:custGeom>
            <a:ln w="952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42910" y="6941180"/>
              <a:ext cx="1600956" cy="1245728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10342910" y="6941216"/>
              <a:ext cx="1600200" cy="1245870"/>
            </a:xfrm>
            <a:custGeom>
              <a:avLst/>
              <a:gdLst/>
              <a:ahLst/>
              <a:cxnLst/>
              <a:rect l="l" t="t" r="r" b="b"/>
              <a:pathLst>
                <a:path w="1600200" h="1245870">
                  <a:moveTo>
                    <a:pt x="1600199" y="1245619"/>
                  </a:moveTo>
                  <a:lnTo>
                    <a:pt x="0" y="1245619"/>
                  </a:lnTo>
                  <a:lnTo>
                    <a:pt x="0" y="0"/>
                  </a:lnTo>
                  <a:lnTo>
                    <a:pt x="1600199" y="0"/>
                  </a:lnTo>
                </a:path>
              </a:pathLst>
            </a:custGeom>
            <a:ln w="952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8" name="object 18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796319" y="302628"/>
            <a:ext cx="1343024" cy="2143124"/>
          </a:xfrm>
          <a:prstGeom prst="rect">
            <a:avLst/>
          </a:prstGeom>
        </p:spPr>
      </p:pic>
      <p:grpSp>
        <p:nvGrpSpPr>
          <p:cNvPr id="19" name="object 19" descr=""/>
          <p:cNvGrpSpPr/>
          <p:nvPr/>
        </p:nvGrpSpPr>
        <p:grpSpPr>
          <a:xfrm>
            <a:off x="533290" y="4381679"/>
            <a:ext cx="5481320" cy="2428240"/>
            <a:chOff x="533290" y="4381679"/>
            <a:chExt cx="5481320" cy="2428240"/>
          </a:xfrm>
        </p:grpSpPr>
        <p:sp>
          <p:nvSpPr>
            <p:cNvPr id="20" name="object 20" descr=""/>
            <p:cNvSpPr/>
            <p:nvPr/>
          </p:nvSpPr>
          <p:spPr>
            <a:xfrm>
              <a:off x="533290" y="4381679"/>
              <a:ext cx="5481320" cy="2428240"/>
            </a:xfrm>
            <a:custGeom>
              <a:avLst/>
              <a:gdLst/>
              <a:ahLst/>
              <a:cxnLst/>
              <a:rect l="l" t="t" r="r" b="b"/>
              <a:pathLst>
                <a:path w="5481320" h="2428240">
                  <a:moveTo>
                    <a:pt x="4999599" y="2427659"/>
                  </a:moveTo>
                  <a:lnTo>
                    <a:pt x="485774" y="2427659"/>
                  </a:lnTo>
                  <a:lnTo>
                    <a:pt x="437762" y="2425282"/>
                  </a:lnTo>
                  <a:lnTo>
                    <a:pt x="390562" y="2418239"/>
                  </a:lnTo>
                  <a:lnTo>
                    <a:pt x="344494" y="2406662"/>
                  </a:lnTo>
                  <a:lnTo>
                    <a:pt x="299876" y="2390682"/>
                  </a:lnTo>
                  <a:lnTo>
                    <a:pt x="257028" y="2370432"/>
                  </a:lnTo>
                  <a:lnTo>
                    <a:pt x="216266" y="2346043"/>
                  </a:lnTo>
                  <a:lnTo>
                    <a:pt x="177911" y="2317648"/>
                  </a:lnTo>
                  <a:lnTo>
                    <a:pt x="142280" y="2285379"/>
                  </a:lnTo>
                  <a:lnTo>
                    <a:pt x="110010" y="2249748"/>
                  </a:lnTo>
                  <a:lnTo>
                    <a:pt x="81615" y="2211392"/>
                  </a:lnTo>
                  <a:lnTo>
                    <a:pt x="57227" y="2170631"/>
                  </a:lnTo>
                  <a:lnTo>
                    <a:pt x="36977" y="2127782"/>
                  </a:lnTo>
                  <a:lnTo>
                    <a:pt x="20997" y="2083165"/>
                  </a:lnTo>
                  <a:lnTo>
                    <a:pt x="9420" y="2037097"/>
                  </a:lnTo>
                  <a:lnTo>
                    <a:pt x="2377" y="1989897"/>
                  </a:lnTo>
                  <a:lnTo>
                    <a:pt x="0" y="1941884"/>
                  </a:lnTo>
                  <a:lnTo>
                    <a:pt x="0" y="485775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6"/>
                  </a:lnTo>
                  <a:lnTo>
                    <a:pt x="57227" y="257028"/>
                  </a:lnTo>
                  <a:lnTo>
                    <a:pt x="81615" y="216266"/>
                  </a:lnTo>
                  <a:lnTo>
                    <a:pt x="110010" y="177911"/>
                  </a:lnTo>
                  <a:lnTo>
                    <a:pt x="142280" y="142280"/>
                  </a:lnTo>
                  <a:lnTo>
                    <a:pt x="177911" y="110010"/>
                  </a:lnTo>
                  <a:lnTo>
                    <a:pt x="216266" y="81615"/>
                  </a:lnTo>
                  <a:lnTo>
                    <a:pt x="257028" y="57227"/>
                  </a:lnTo>
                  <a:lnTo>
                    <a:pt x="299876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7"/>
                  </a:lnTo>
                  <a:lnTo>
                    <a:pt x="485774" y="0"/>
                  </a:lnTo>
                  <a:lnTo>
                    <a:pt x="4999599" y="0"/>
                  </a:lnTo>
                  <a:lnTo>
                    <a:pt x="5047612" y="2377"/>
                  </a:lnTo>
                  <a:lnTo>
                    <a:pt x="5094812" y="9420"/>
                  </a:lnTo>
                  <a:lnTo>
                    <a:pt x="5140880" y="20997"/>
                  </a:lnTo>
                  <a:lnTo>
                    <a:pt x="5185497" y="36977"/>
                  </a:lnTo>
                  <a:lnTo>
                    <a:pt x="5228346" y="57227"/>
                  </a:lnTo>
                  <a:lnTo>
                    <a:pt x="5269108" y="81615"/>
                  </a:lnTo>
                  <a:lnTo>
                    <a:pt x="5307463" y="110010"/>
                  </a:lnTo>
                  <a:lnTo>
                    <a:pt x="5343094" y="142280"/>
                  </a:lnTo>
                  <a:lnTo>
                    <a:pt x="5375363" y="177911"/>
                  </a:lnTo>
                  <a:lnTo>
                    <a:pt x="5403758" y="216266"/>
                  </a:lnTo>
                  <a:lnTo>
                    <a:pt x="5428147" y="257028"/>
                  </a:lnTo>
                  <a:lnTo>
                    <a:pt x="5448397" y="299876"/>
                  </a:lnTo>
                  <a:lnTo>
                    <a:pt x="5464377" y="344494"/>
                  </a:lnTo>
                  <a:lnTo>
                    <a:pt x="5475954" y="390562"/>
                  </a:lnTo>
                  <a:lnTo>
                    <a:pt x="5481200" y="425718"/>
                  </a:lnTo>
                  <a:lnTo>
                    <a:pt x="5481200" y="2001941"/>
                  </a:lnTo>
                  <a:lnTo>
                    <a:pt x="5464377" y="2083165"/>
                  </a:lnTo>
                  <a:lnTo>
                    <a:pt x="5448397" y="2127782"/>
                  </a:lnTo>
                  <a:lnTo>
                    <a:pt x="5428147" y="2170631"/>
                  </a:lnTo>
                  <a:lnTo>
                    <a:pt x="5403758" y="2211392"/>
                  </a:lnTo>
                  <a:lnTo>
                    <a:pt x="5375363" y="2249748"/>
                  </a:lnTo>
                  <a:lnTo>
                    <a:pt x="5343094" y="2285379"/>
                  </a:lnTo>
                  <a:lnTo>
                    <a:pt x="5307463" y="2317648"/>
                  </a:lnTo>
                  <a:lnTo>
                    <a:pt x="5269108" y="2346043"/>
                  </a:lnTo>
                  <a:lnTo>
                    <a:pt x="5228346" y="2370432"/>
                  </a:lnTo>
                  <a:lnTo>
                    <a:pt x="5185497" y="2390682"/>
                  </a:lnTo>
                  <a:lnTo>
                    <a:pt x="5140880" y="2406662"/>
                  </a:lnTo>
                  <a:lnTo>
                    <a:pt x="5094812" y="2418239"/>
                  </a:lnTo>
                  <a:lnTo>
                    <a:pt x="5047612" y="2425282"/>
                  </a:lnTo>
                  <a:lnTo>
                    <a:pt x="4999599" y="2427659"/>
                  </a:lnTo>
                  <a:close/>
                </a:path>
              </a:pathLst>
            </a:custGeom>
            <a:solidFill>
              <a:srgbClr val="4494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5556" y="5347391"/>
              <a:ext cx="95250" cy="95249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5556" y="5804591"/>
              <a:ext cx="95250" cy="95249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5556" y="6261791"/>
              <a:ext cx="95250" cy="95249"/>
            </a:xfrm>
            <a:prstGeom prst="rect">
              <a:avLst/>
            </a:prstGeom>
          </p:spPr>
        </p:pic>
      </p:grpSp>
      <p:grpSp>
        <p:nvGrpSpPr>
          <p:cNvPr id="24" name="object 24" descr=""/>
          <p:cNvGrpSpPr/>
          <p:nvPr/>
        </p:nvGrpSpPr>
        <p:grpSpPr>
          <a:xfrm>
            <a:off x="492869" y="7083742"/>
            <a:ext cx="8653780" cy="2428240"/>
            <a:chOff x="492869" y="7083742"/>
            <a:chExt cx="8653780" cy="2428240"/>
          </a:xfrm>
        </p:grpSpPr>
        <p:sp>
          <p:nvSpPr>
            <p:cNvPr id="25" name="object 25" descr=""/>
            <p:cNvSpPr/>
            <p:nvPr/>
          </p:nvSpPr>
          <p:spPr>
            <a:xfrm>
              <a:off x="492869" y="7083742"/>
              <a:ext cx="8653780" cy="2428240"/>
            </a:xfrm>
            <a:custGeom>
              <a:avLst/>
              <a:gdLst/>
              <a:ahLst/>
              <a:cxnLst/>
              <a:rect l="l" t="t" r="r" b="b"/>
              <a:pathLst>
                <a:path w="8653780" h="2428240">
                  <a:moveTo>
                    <a:pt x="8167536" y="2427659"/>
                  </a:moveTo>
                  <a:lnTo>
                    <a:pt x="485774" y="2427659"/>
                  </a:lnTo>
                  <a:lnTo>
                    <a:pt x="437762" y="2425282"/>
                  </a:lnTo>
                  <a:lnTo>
                    <a:pt x="390562" y="2418239"/>
                  </a:lnTo>
                  <a:lnTo>
                    <a:pt x="344494" y="2406661"/>
                  </a:lnTo>
                  <a:lnTo>
                    <a:pt x="299876" y="2390682"/>
                  </a:lnTo>
                  <a:lnTo>
                    <a:pt x="257028" y="2370432"/>
                  </a:lnTo>
                  <a:lnTo>
                    <a:pt x="216266" y="2346043"/>
                  </a:lnTo>
                  <a:lnTo>
                    <a:pt x="177911" y="2317649"/>
                  </a:lnTo>
                  <a:lnTo>
                    <a:pt x="142280" y="2285379"/>
                  </a:lnTo>
                  <a:lnTo>
                    <a:pt x="110010" y="2249748"/>
                  </a:lnTo>
                  <a:lnTo>
                    <a:pt x="81615" y="2211393"/>
                  </a:lnTo>
                  <a:lnTo>
                    <a:pt x="57227" y="2170631"/>
                  </a:lnTo>
                  <a:lnTo>
                    <a:pt x="36977" y="2127782"/>
                  </a:lnTo>
                  <a:lnTo>
                    <a:pt x="20997" y="2083165"/>
                  </a:lnTo>
                  <a:lnTo>
                    <a:pt x="9420" y="2037097"/>
                  </a:lnTo>
                  <a:lnTo>
                    <a:pt x="2377" y="1989897"/>
                  </a:lnTo>
                  <a:lnTo>
                    <a:pt x="0" y="1941884"/>
                  </a:lnTo>
                  <a:lnTo>
                    <a:pt x="0" y="485774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6"/>
                  </a:lnTo>
                  <a:lnTo>
                    <a:pt x="57227" y="257028"/>
                  </a:lnTo>
                  <a:lnTo>
                    <a:pt x="81615" y="216266"/>
                  </a:lnTo>
                  <a:lnTo>
                    <a:pt x="110010" y="177911"/>
                  </a:lnTo>
                  <a:lnTo>
                    <a:pt x="142280" y="142280"/>
                  </a:lnTo>
                  <a:lnTo>
                    <a:pt x="177911" y="110010"/>
                  </a:lnTo>
                  <a:lnTo>
                    <a:pt x="216266" y="81615"/>
                  </a:lnTo>
                  <a:lnTo>
                    <a:pt x="257028" y="57227"/>
                  </a:lnTo>
                  <a:lnTo>
                    <a:pt x="299876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7"/>
                  </a:lnTo>
                  <a:lnTo>
                    <a:pt x="485774" y="0"/>
                  </a:lnTo>
                  <a:lnTo>
                    <a:pt x="8167536" y="0"/>
                  </a:lnTo>
                  <a:lnTo>
                    <a:pt x="8215549" y="2377"/>
                  </a:lnTo>
                  <a:lnTo>
                    <a:pt x="8262748" y="9420"/>
                  </a:lnTo>
                  <a:lnTo>
                    <a:pt x="8308816" y="20997"/>
                  </a:lnTo>
                  <a:lnTo>
                    <a:pt x="8353434" y="36977"/>
                  </a:lnTo>
                  <a:lnTo>
                    <a:pt x="8396283" y="57227"/>
                  </a:lnTo>
                  <a:lnTo>
                    <a:pt x="8437044" y="81615"/>
                  </a:lnTo>
                  <a:lnTo>
                    <a:pt x="8475400" y="110010"/>
                  </a:lnTo>
                  <a:lnTo>
                    <a:pt x="8511031" y="142280"/>
                  </a:lnTo>
                  <a:lnTo>
                    <a:pt x="8543300" y="177911"/>
                  </a:lnTo>
                  <a:lnTo>
                    <a:pt x="8571695" y="216266"/>
                  </a:lnTo>
                  <a:lnTo>
                    <a:pt x="8596083" y="257028"/>
                  </a:lnTo>
                  <a:lnTo>
                    <a:pt x="8616333" y="299876"/>
                  </a:lnTo>
                  <a:lnTo>
                    <a:pt x="8632313" y="344494"/>
                  </a:lnTo>
                  <a:lnTo>
                    <a:pt x="8643891" y="390562"/>
                  </a:lnTo>
                  <a:lnTo>
                    <a:pt x="8650934" y="437762"/>
                  </a:lnTo>
                  <a:lnTo>
                    <a:pt x="8653311" y="485774"/>
                  </a:lnTo>
                  <a:lnTo>
                    <a:pt x="8653311" y="1941884"/>
                  </a:lnTo>
                  <a:lnTo>
                    <a:pt x="8650934" y="1989897"/>
                  </a:lnTo>
                  <a:lnTo>
                    <a:pt x="8643891" y="2037097"/>
                  </a:lnTo>
                  <a:lnTo>
                    <a:pt x="8632313" y="2083165"/>
                  </a:lnTo>
                  <a:lnTo>
                    <a:pt x="8616333" y="2127782"/>
                  </a:lnTo>
                  <a:lnTo>
                    <a:pt x="8596083" y="2170631"/>
                  </a:lnTo>
                  <a:lnTo>
                    <a:pt x="8571695" y="2211393"/>
                  </a:lnTo>
                  <a:lnTo>
                    <a:pt x="8543300" y="2249748"/>
                  </a:lnTo>
                  <a:lnTo>
                    <a:pt x="8511031" y="2285379"/>
                  </a:lnTo>
                  <a:lnTo>
                    <a:pt x="8475400" y="2317649"/>
                  </a:lnTo>
                  <a:lnTo>
                    <a:pt x="8437044" y="2346043"/>
                  </a:lnTo>
                  <a:lnTo>
                    <a:pt x="8396283" y="2370432"/>
                  </a:lnTo>
                  <a:lnTo>
                    <a:pt x="8353434" y="2390682"/>
                  </a:lnTo>
                  <a:lnTo>
                    <a:pt x="8308816" y="2406661"/>
                  </a:lnTo>
                  <a:lnTo>
                    <a:pt x="8262748" y="2418239"/>
                  </a:lnTo>
                  <a:lnTo>
                    <a:pt x="8215549" y="2425282"/>
                  </a:lnTo>
                  <a:lnTo>
                    <a:pt x="8167536" y="2427659"/>
                  </a:lnTo>
                  <a:close/>
                </a:path>
              </a:pathLst>
            </a:custGeom>
            <a:solidFill>
              <a:srgbClr val="4494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98480" y="8049454"/>
              <a:ext cx="95250" cy="95249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98480" y="8506654"/>
              <a:ext cx="95250" cy="95249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98480" y="8963854"/>
              <a:ext cx="95250" cy="95249"/>
            </a:xfrm>
            <a:prstGeom prst="rect">
              <a:avLst/>
            </a:prstGeom>
          </p:spPr>
        </p:pic>
      </p:grpSp>
      <p:sp>
        <p:nvSpPr>
          <p:cNvPr id="29" name="object 29" descr=""/>
          <p:cNvSpPr txBox="1"/>
          <p:nvPr/>
        </p:nvSpPr>
        <p:spPr>
          <a:xfrm>
            <a:off x="838056" y="4616721"/>
            <a:ext cx="7473315" cy="4568825"/>
          </a:xfrm>
          <a:prstGeom prst="rect">
            <a:avLst/>
          </a:prstGeom>
        </p:spPr>
        <p:txBody>
          <a:bodyPr wrap="square" lIns="0" tIns="730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dirty="0" sz="2700" spc="-10" b="1">
                <a:solidFill>
                  <a:srgbClr val="FFFFFF"/>
                </a:solidFill>
                <a:latin typeface="Arial"/>
                <a:cs typeface="Arial"/>
              </a:rPr>
              <a:t>Features:</a:t>
            </a:r>
            <a:endParaRPr sz="2700">
              <a:latin typeface="Arial"/>
              <a:cs typeface="Arial"/>
            </a:endParaRPr>
          </a:p>
          <a:p>
            <a:pPr marL="573405" marR="3056255">
              <a:lnSpc>
                <a:spcPts val="3600"/>
              </a:lnSpc>
              <a:spcBef>
                <a:spcPts val="180"/>
              </a:spcBef>
            </a:pP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Image</a:t>
            </a:r>
            <a:r>
              <a:rPr dirty="0" sz="26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Resolution:</a:t>
            </a:r>
            <a:r>
              <a:rPr dirty="0" sz="26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64</a:t>
            </a:r>
            <a:r>
              <a:rPr dirty="0" sz="26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dirty="0" sz="26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Arial"/>
                <a:cs typeface="Arial"/>
              </a:rPr>
              <a:t>64 </a:t>
            </a: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Stored</a:t>
            </a:r>
            <a:r>
              <a:rPr dirty="0" sz="26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26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RGB</a:t>
            </a:r>
            <a:r>
              <a:rPr dirty="0" sz="26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Arial"/>
                <a:cs typeface="Arial"/>
              </a:rPr>
              <a:t>Format </a:t>
            </a: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200</a:t>
            </a:r>
            <a:r>
              <a:rPr dirty="0" sz="26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Distinct</a:t>
            </a:r>
            <a:r>
              <a:rPr dirty="0" sz="26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Arial"/>
                <a:cs typeface="Arial"/>
              </a:rPr>
              <a:t>Classes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75"/>
              </a:spcBef>
            </a:pPr>
            <a:endParaRPr sz="2600">
              <a:latin typeface="Arial"/>
              <a:cs typeface="Arial"/>
            </a:endParaRPr>
          </a:p>
          <a:p>
            <a:pPr marL="155575">
              <a:lnSpc>
                <a:spcPct val="100000"/>
              </a:lnSpc>
              <a:spcBef>
                <a:spcPts val="5"/>
              </a:spcBef>
            </a:pPr>
            <a:r>
              <a:rPr dirty="0" sz="2700" spc="-10" b="1">
                <a:solidFill>
                  <a:srgbClr val="FFFFFF"/>
                </a:solidFill>
                <a:latin typeface="Arial"/>
                <a:cs typeface="Arial"/>
              </a:rPr>
              <a:t>Splits:</a:t>
            </a:r>
            <a:endParaRPr sz="2700">
              <a:latin typeface="Arial"/>
              <a:cs typeface="Arial"/>
            </a:endParaRPr>
          </a:p>
          <a:p>
            <a:pPr marL="716280">
              <a:lnSpc>
                <a:spcPct val="100000"/>
              </a:lnSpc>
              <a:spcBef>
                <a:spcPts val="459"/>
              </a:spcBef>
            </a:pP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Training:</a:t>
            </a:r>
            <a:r>
              <a:rPr dirty="0" sz="26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500</a:t>
            </a:r>
            <a:r>
              <a:rPr dirty="0" sz="26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images/class</a:t>
            </a:r>
            <a:r>
              <a:rPr dirty="0" sz="26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dirty="0" sz="26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1,00,000</a:t>
            </a:r>
            <a:r>
              <a:rPr dirty="0" sz="26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Arial"/>
                <a:cs typeface="Arial"/>
              </a:rPr>
              <a:t>images</a:t>
            </a:r>
            <a:endParaRPr sz="2600">
              <a:latin typeface="Arial"/>
              <a:cs typeface="Arial"/>
            </a:endParaRPr>
          </a:p>
          <a:p>
            <a:pPr marL="716280">
              <a:lnSpc>
                <a:spcPct val="100000"/>
              </a:lnSpc>
              <a:spcBef>
                <a:spcPts val="480"/>
              </a:spcBef>
            </a:pP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Valid:</a:t>
            </a:r>
            <a:r>
              <a:rPr dirty="0" sz="26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50</a:t>
            </a:r>
            <a:r>
              <a:rPr dirty="0" sz="26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images/class</a:t>
            </a:r>
            <a:r>
              <a:rPr dirty="0" sz="26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dirty="0" sz="26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10,000</a:t>
            </a:r>
            <a:r>
              <a:rPr dirty="0" sz="26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Arial"/>
                <a:cs typeface="Arial"/>
              </a:rPr>
              <a:t>images</a:t>
            </a:r>
            <a:endParaRPr sz="2600">
              <a:latin typeface="Arial"/>
              <a:cs typeface="Arial"/>
            </a:endParaRPr>
          </a:p>
          <a:p>
            <a:pPr marL="716280">
              <a:lnSpc>
                <a:spcPct val="100000"/>
              </a:lnSpc>
              <a:spcBef>
                <a:spcPts val="480"/>
              </a:spcBef>
            </a:pP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Test:</a:t>
            </a:r>
            <a:r>
              <a:rPr dirty="0" sz="26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50</a:t>
            </a:r>
            <a:r>
              <a:rPr dirty="0" sz="26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images/class</a:t>
            </a:r>
            <a:r>
              <a:rPr dirty="0" sz="26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dirty="0" sz="26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10,000</a:t>
            </a:r>
            <a:r>
              <a:rPr dirty="0" sz="26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Arial"/>
                <a:cs typeface="Arial"/>
              </a:rPr>
              <a:t>images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7937531" y="4380350"/>
            <a:ext cx="4056379" cy="2393315"/>
            <a:chOff x="7937531" y="4380350"/>
            <a:chExt cx="4056379" cy="2393315"/>
          </a:xfrm>
        </p:grpSpPr>
        <p:pic>
          <p:nvPicPr>
            <p:cNvPr id="31" name="object 3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85113" y="4427975"/>
              <a:ext cx="3958383" cy="2297837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7985156" y="4427975"/>
              <a:ext cx="3961129" cy="2298065"/>
            </a:xfrm>
            <a:custGeom>
              <a:avLst/>
              <a:gdLst/>
              <a:ahLst/>
              <a:cxnLst/>
              <a:rect l="l" t="t" r="r" b="b"/>
              <a:pathLst>
                <a:path w="3961129" h="2298065">
                  <a:moveTo>
                    <a:pt x="0" y="0"/>
                  </a:moveTo>
                  <a:lnTo>
                    <a:pt x="3960975" y="0"/>
                  </a:lnTo>
                  <a:lnTo>
                    <a:pt x="3960975" y="2297757"/>
                  </a:lnTo>
                  <a:lnTo>
                    <a:pt x="0" y="2297757"/>
                  </a:lnTo>
                  <a:lnTo>
                    <a:pt x="0" y="0"/>
                  </a:lnTo>
                  <a:close/>
                </a:path>
              </a:pathLst>
            </a:custGeom>
            <a:ln w="952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57148" rIns="0" bIns="0" rtlCol="0" vert="horz">
            <a:spAutoFit/>
          </a:bodyPr>
          <a:lstStyle/>
          <a:p>
            <a:pPr marL="203835">
              <a:lnSpc>
                <a:spcPct val="100000"/>
              </a:lnSpc>
              <a:spcBef>
                <a:spcPts val="100"/>
              </a:spcBef>
            </a:pPr>
            <a:r>
              <a:rPr dirty="0" spc="790">
                <a:latin typeface="Arial"/>
                <a:cs typeface="Arial"/>
              </a:rPr>
              <a:t>Tiny</a:t>
            </a:r>
            <a:r>
              <a:rPr dirty="0" spc="400">
                <a:latin typeface="Arial"/>
                <a:cs typeface="Arial"/>
              </a:rPr>
              <a:t> </a:t>
            </a:r>
            <a:r>
              <a:rPr dirty="0" spc="894">
                <a:latin typeface="Arial"/>
                <a:cs typeface="Arial"/>
              </a:rPr>
              <a:t>ImagNet</a:t>
            </a:r>
          </a:p>
        </p:txBody>
      </p:sp>
      <p:sp>
        <p:nvSpPr>
          <p:cNvPr id="34" name="object 34" descr=""/>
          <p:cNvSpPr txBox="1"/>
          <p:nvPr/>
        </p:nvSpPr>
        <p:spPr>
          <a:xfrm>
            <a:off x="480169" y="2479230"/>
            <a:ext cx="9685020" cy="14458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7200"/>
              </a:lnSpc>
              <a:spcBef>
                <a:spcPts val="90"/>
              </a:spcBef>
            </a:pP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Tiny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ImageNet</a:t>
            </a:r>
            <a:r>
              <a:rPr dirty="0" sz="2650" spc="4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is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a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compact</a:t>
            </a:r>
            <a:r>
              <a:rPr dirty="0" sz="2650" spc="4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version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of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the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original</a:t>
            </a:r>
            <a:r>
              <a:rPr dirty="0" sz="2650" spc="4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 spc="-10">
                <a:solidFill>
                  <a:srgbClr val="002659"/>
                </a:solidFill>
                <a:latin typeface="Arial"/>
                <a:cs typeface="Arial"/>
              </a:rPr>
              <a:t>ImageNet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dataset,</a:t>
            </a:r>
            <a:r>
              <a:rPr dirty="0" sz="2650" spc="3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It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serves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as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a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benchmark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for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developing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and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 spc="-10">
                <a:solidFill>
                  <a:srgbClr val="002659"/>
                </a:solidFill>
                <a:latin typeface="Arial"/>
                <a:cs typeface="Arial"/>
              </a:rPr>
              <a:t>evaluating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machine</a:t>
            </a:r>
            <a:r>
              <a:rPr dirty="0" sz="2650" spc="6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learning</a:t>
            </a:r>
            <a:r>
              <a:rPr dirty="0" sz="2650" spc="6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 spc="-10">
                <a:solidFill>
                  <a:srgbClr val="002659"/>
                </a:solidFill>
                <a:latin typeface="Arial"/>
                <a:cs typeface="Arial"/>
              </a:rPr>
              <a:t>models</a:t>
            </a:r>
            <a:endParaRPr sz="2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74513" y="4056007"/>
            <a:ext cx="5143499" cy="6048374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823663" y="3035267"/>
            <a:ext cx="5282565" cy="4913630"/>
            <a:chOff x="1823663" y="3035267"/>
            <a:chExt cx="5282565" cy="491363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71288" y="4332212"/>
              <a:ext cx="3649760" cy="356891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871288" y="4332225"/>
              <a:ext cx="3649979" cy="3569335"/>
            </a:xfrm>
            <a:custGeom>
              <a:avLst/>
              <a:gdLst/>
              <a:ahLst/>
              <a:cxnLst/>
              <a:rect l="l" t="t" r="r" b="b"/>
              <a:pathLst>
                <a:path w="3649979" h="3569334">
                  <a:moveTo>
                    <a:pt x="0" y="0"/>
                  </a:moveTo>
                  <a:lnTo>
                    <a:pt x="3649711" y="0"/>
                  </a:lnTo>
                  <a:lnTo>
                    <a:pt x="3649711" y="3568871"/>
                  </a:lnTo>
                  <a:lnTo>
                    <a:pt x="0" y="3568871"/>
                  </a:lnTo>
                  <a:lnTo>
                    <a:pt x="0" y="0"/>
                  </a:lnTo>
                  <a:close/>
                </a:path>
              </a:pathLst>
            </a:custGeom>
            <a:ln w="952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08697" y="3082892"/>
              <a:ext cx="3649760" cy="116390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3408773" y="3082892"/>
              <a:ext cx="3649979" cy="1163955"/>
            </a:xfrm>
            <a:custGeom>
              <a:avLst/>
              <a:gdLst/>
              <a:ahLst/>
              <a:cxnLst/>
              <a:rect l="l" t="t" r="r" b="b"/>
              <a:pathLst>
                <a:path w="3649979" h="1163954">
                  <a:moveTo>
                    <a:pt x="0" y="0"/>
                  </a:moveTo>
                  <a:lnTo>
                    <a:pt x="3649559" y="0"/>
                  </a:lnTo>
                  <a:lnTo>
                    <a:pt x="3649559" y="1163836"/>
                  </a:lnTo>
                  <a:lnTo>
                    <a:pt x="0" y="1163836"/>
                  </a:lnTo>
                  <a:lnTo>
                    <a:pt x="0" y="0"/>
                  </a:lnTo>
                  <a:close/>
                </a:path>
              </a:pathLst>
            </a:custGeom>
            <a:ln w="952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 descr=""/>
          <p:cNvGrpSpPr/>
          <p:nvPr/>
        </p:nvGrpSpPr>
        <p:grpSpPr>
          <a:xfrm>
            <a:off x="257653" y="3016289"/>
            <a:ext cx="1542415" cy="3825875"/>
            <a:chOff x="257653" y="3016289"/>
            <a:chExt cx="1542415" cy="3825875"/>
          </a:xfrm>
        </p:grpSpPr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5278" y="3063842"/>
              <a:ext cx="1446843" cy="3730143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305278" y="3063914"/>
              <a:ext cx="1447165" cy="3730625"/>
            </a:xfrm>
            <a:custGeom>
              <a:avLst/>
              <a:gdLst/>
              <a:ahLst/>
              <a:cxnLst/>
              <a:rect l="l" t="t" r="r" b="b"/>
              <a:pathLst>
                <a:path w="1447164" h="3730625">
                  <a:moveTo>
                    <a:pt x="0" y="0"/>
                  </a:moveTo>
                  <a:lnTo>
                    <a:pt x="1446758" y="0"/>
                  </a:lnTo>
                  <a:lnTo>
                    <a:pt x="1446758" y="3730380"/>
                  </a:lnTo>
                  <a:lnTo>
                    <a:pt x="0" y="3730380"/>
                  </a:lnTo>
                  <a:lnTo>
                    <a:pt x="0" y="0"/>
                  </a:lnTo>
                  <a:close/>
                </a:path>
              </a:pathLst>
            </a:custGeom>
            <a:ln w="952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1823663" y="1717935"/>
            <a:ext cx="1542415" cy="2571750"/>
            <a:chOff x="1823663" y="1717935"/>
            <a:chExt cx="1542415" cy="2571750"/>
          </a:xfrm>
        </p:grpSpPr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1288" y="1765551"/>
              <a:ext cx="1446843" cy="2481110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1871288" y="1765560"/>
              <a:ext cx="1447165" cy="2476500"/>
            </a:xfrm>
            <a:custGeom>
              <a:avLst/>
              <a:gdLst/>
              <a:ahLst/>
              <a:cxnLst/>
              <a:rect l="l" t="t" r="r" b="b"/>
              <a:pathLst>
                <a:path w="1447164" h="2476500">
                  <a:moveTo>
                    <a:pt x="0" y="2476490"/>
                  </a:moveTo>
                  <a:lnTo>
                    <a:pt x="0" y="0"/>
                  </a:lnTo>
                  <a:lnTo>
                    <a:pt x="1446758" y="0"/>
                  </a:lnTo>
                  <a:lnTo>
                    <a:pt x="1446758" y="2476490"/>
                  </a:lnTo>
                </a:path>
              </a:pathLst>
            </a:custGeom>
            <a:ln w="952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 descr=""/>
          <p:cNvGrpSpPr/>
          <p:nvPr/>
        </p:nvGrpSpPr>
        <p:grpSpPr>
          <a:xfrm>
            <a:off x="257685" y="6850300"/>
            <a:ext cx="1542415" cy="1095375"/>
            <a:chOff x="257685" y="6850300"/>
            <a:chExt cx="1542415" cy="1095375"/>
          </a:xfrm>
        </p:grpSpPr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5278" y="6897925"/>
              <a:ext cx="1446027" cy="1003205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305310" y="6897925"/>
              <a:ext cx="1447165" cy="1000125"/>
            </a:xfrm>
            <a:custGeom>
              <a:avLst/>
              <a:gdLst/>
              <a:ahLst/>
              <a:cxnLst/>
              <a:rect l="l" t="t" r="r" b="b"/>
              <a:pathLst>
                <a:path w="1447164" h="1000125">
                  <a:moveTo>
                    <a:pt x="0" y="1000125"/>
                  </a:moveTo>
                  <a:lnTo>
                    <a:pt x="0" y="0"/>
                  </a:lnTo>
                  <a:lnTo>
                    <a:pt x="1446692" y="0"/>
                  </a:lnTo>
                  <a:lnTo>
                    <a:pt x="1446692" y="1000125"/>
                  </a:lnTo>
                </a:path>
              </a:pathLst>
            </a:custGeom>
            <a:ln w="952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 descr=""/>
          <p:cNvGrpSpPr/>
          <p:nvPr/>
        </p:nvGrpSpPr>
        <p:grpSpPr>
          <a:xfrm>
            <a:off x="80145" y="7958281"/>
            <a:ext cx="5498465" cy="1341120"/>
            <a:chOff x="80145" y="7958281"/>
            <a:chExt cx="5498465" cy="1341120"/>
          </a:xfrm>
        </p:grpSpPr>
        <p:pic>
          <p:nvPicPr>
            <p:cNvPr id="18" name="object 1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731" y="8005906"/>
              <a:ext cx="5401402" cy="1245728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127770" y="8005906"/>
              <a:ext cx="5403215" cy="1245870"/>
            </a:xfrm>
            <a:custGeom>
              <a:avLst/>
              <a:gdLst/>
              <a:ahLst/>
              <a:cxnLst/>
              <a:rect l="l" t="t" r="r" b="b"/>
              <a:pathLst>
                <a:path w="5403215" h="1245870">
                  <a:moveTo>
                    <a:pt x="0" y="0"/>
                  </a:moveTo>
                  <a:lnTo>
                    <a:pt x="5402680" y="0"/>
                  </a:lnTo>
                  <a:lnTo>
                    <a:pt x="5402680" y="1245691"/>
                  </a:lnTo>
                  <a:lnTo>
                    <a:pt x="0" y="1245691"/>
                  </a:lnTo>
                  <a:lnTo>
                    <a:pt x="0" y="0"/>
                  </a:lnTo>
                  <a:close/>
                </a:path>
              </a:pathLst>
            </a:custGeom>
            <a:ln w="952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 descr=""/>
          <p:cNvGrpSpPr/>
          <p:nvPr/>
        </p:nvGrpSpPr>
        <p:grpSpPr>
          <a:xfrm>
            <a:off x="5578199" y="6674488"/>
            <a:ext cx="1695450" cy="1341120"/>
            <a:chOff x="5578199" y="6674488"/>
            <a:chExt cx="1695450" cy="1341120"/>
          </a:xfrm>
        </p:grpSpPr>
        <p:pic>
          <p:nvPicPr>
            <p:cNvPr id="21" name="object 2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25824" y="6722078"/>
              <a:ext cx="1600956" cy="1245728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5625824" y="6722113"/>
              <a:ext cx="1600200" cy="1245870"/>
            </a:xfrm>
            <a:custGeom>
              <a:avLst/>
              <a:gdLst/>
              <a:ahLst/>
              <a:cxnLst/>
              <a:rect l="l" t="t" r="r" b="b"/>
              <a:pathLst>
                <a:path w="1600200" h="1245870">
                  <a:moveTo>
                    <a:pt x="1600200" y="1245619"/>
                  </a:moveTo>
                  <a:lnTo>
                    <a:pt x="0" y="1245619"/>
                  </a:lnTo>
                  <a:lnTo>
                    <a:pt x="0" y="0"/>
                  </a:lnTo>
                  <a:lnTo>
                    <a:pt x="1600200" y="0"/>
                  </a:lnTo>
                </a:path>
              </a:pathLst>
            </a:custGeom>
            <a:ln w="952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 descr=""/>
          <p:cNvGrpSpPr/>
          <p:nvPr/>
        </p:nvGrpSpPr>
        <p:grpSpPr>
          <a:xfrm>
            <a:off x="10966485" y="4227742"/>
            <a:ext cx="6714490" cy="2428240"/>
            <a:chOff x="10966485" y="4227742"/>
            <a:chExt cx="6714490" cy="2428240"/>
          </a:xfrm>
        </p:grpSpPr>
        <p:sp>
          <p:nvSpPr>
            <p:cNvPr id="24" name="object 24" descr=""/>
            <p:cNvSpPr/>
            <p:nvPr/>
          </p:nvSpPr>
          <p:spPr>
            <a:xfrm>
              <a:off x="10966485" y="4227742"/>
              <a:ext cx="6714490" cy="2428240"/>
            </a:xfrm>
            <a:custGeom>
              <a:avLst/>
              <a:gdLst/>
              <a:ahLst/>
              <a:cxnLst/>
              <a:rect l="l" t="t" r="r" b="b"/>
              <a:pathLst>
                <a:path w="6714490" h="2428240">
                  <a:moveTo>
                    <a:pt x="6232537" y="2427659"/>
                  </a:moveTo>
                  <a:lnTo>
                    <a:pt x="485775" y="2427659"/>
                  </a:lnTo>
                  <a:lnTo>
                    <a:pt x="437762" y="2425282"/>
                  </a:lnTo>
                  <a:lnTo>
                    <a:pt x="390562" y="2418239"/>
                  </a:lnTo>
                  <a:lnTo>
                    <a:pt x="344494" y="2406662"/>
                  </a:lnTo>
                  <a:lnTo>
                    <a:pt x="299877" y="2390682"/>
                  </a:lnTo>
                  <a:lnTo>
                    <a:pt x="257028" y="2370432"/>
                  </a:lnTo>
                  <a:lnTo>
                    <a:pt x="216266" y="2346043"/>
                  </a:lnTo>
                  <a:lnTo>
                    <a:pt x="177911" y="2317648"/>
                  </a:lnTo>
                  <a:lnTo>
                    <a:pt x="142280" y="2285379"/>
                  </a:lnTo>
                  <a:lnTo>
                    <a:pt x="110011" y="2249748"/>
                  </a:lnTo>
                  <a:lnTo>
                    <a:pt x="81616" y="2211392"/>
                  </a:lnTo>
                  <a:lnTo>
                    <a:pt x="57227" y="2170631"/>
                  </a:lnTo>
                  <a:lnTo>
                    <a:pt x="36977" y="2127782"/>
                  </a:lnTo>
                  <a:lnTo>
                    <a:pt x="20997" y="2083165"/>
                  </a:lnTo>
                  <a:lnTo>
                    <a:pt x="9420" y="2037097"/>
                  </a:lnTo>
                  <a:lnTo>
                    <a:pt x="2377" y="1989897"/>
                  </a:lnTo>
                  <a:lnTo>
                    <a:pt x="0" y="1941884"/>
                  </a:lnTo>
                  <a:lnTo>
                    <a:pt x="0" y="485775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6"/>
                  </a:lnTo>
                  <a:lnTo>
                    <a:pt x="57227" y="257028"/>
                  </a:lnTo>
                  <a:lnTo>
                    <a:pt x="81616" y="216266"/>
                  </a:lnTo>
                  <a:lnTo>
                    <a:pt x="110011" y="177911"/>
                  </a:lnTo>
                  <a:lnTo>
                    <a:pt x="142280" y="142280"/>
                  </a:lnTo>
                  <a:lnTo>
                    <a:pt x="177911" y="110010"/>
                  </a:lnTo>
                  <a:lnTo>
                    <a:pt x="216266" y="81615"/>
                  </a:lnTo>
                  <a:lnTo>
                    <a:pt x="257028" y="57227"/>
                  </a:lnTo>
                  <a:lnTo>
                    <a:pt x="299877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7"/>
                  </a:lnTo>
                  <a:lnTo>
                    <a:pt x="485775" y="0"/>
                  </a:lnTo>
                  <a:lnTo>
                    <a:pt x="6232537" y="0"/>
                  </a:lnTo>
                  <a:lnTo>
                    <a:pt x="6280551" y="2377"/>
                  </a:lnTo>
                  <a:lnTo>
                    <a:pt x="6327750" y="9420"/>
                  </a:lnTo>
                  <a:lnTo>
                    <a:pt x="6373818" y="20997"/>
                  </a:lnTo>
                  <a:lnTo>
                    <a:pt x="6418436" y="36977"/>
                  </a:lnTo>
                  <a:lnTo>
                    <a:pt x="6461285" y="57227"/>
                  </a:lnTo>
                  <a:lnTo>
                    <a:pt x="6502046" y="81615"/>
                  </a:lnTo>
                  <a:lnTo>
                    <a:pt x="6540402" y="110010"/>
                  </a:lnTo>
                  <a:lnTo>
                    <a:pt x="6576033" y="142280"/>
                  </a:lnTo>
                  <a:lnTo>
                    <a:pt x="6608302" y="177911"/>
                  </a:lnTo>
                  <a:lnTo>
                    <a:pt x="6636697" y="216266"/>
                  </a:lnTo>
                  <a:lnTo>
                    <a:pt x="6661085" y="257028"/>
                  </a:lnTo>
                  <a:lnTo>
                    <a:pt x="6681335" y="299876"/>
                  </a:lnTo>
                  <a:lnTo>
                    <a:pt x="6697315" y="344494"/>
                  </a:lnTo>
                  <a:lnTo>
                    <a:pt x="6708892" y="390562"/>
                  </a:lnTo>
                  <a:lnTo>
                    <a:pt x="6713996" y="424765"/>
                  </a:lnTo>
                  <a:lnTo>
                    <a:pt x="6713996" y="2002894"/>
                  </a:lnTo>
                  <a:lnTo>
                    <a:pt x="6697315" y="2083165"/>
                  </a:lnTo>
                  <a:lnTo>
                    <a:pt x="6681335" y="2127782"/>
                  </a:lnTo>
                  <a:lnTo>
                    <a:pt x="6661085" y="2170631"/>
                  </a:lnTo>
                  <a:lnTo>
                    <a:pt x="6636697" y="2211392"/>
                  </a:lnTo>
                  <a:lnTo>
                    <a:pt x="6608302" y="2249748"/>
                  </a:lnTo>
                  <a:lnTo>
                    <a:pt x="6576033" y="2285379"/>
                  </a:lnTo>
                  <a:lnTo>
                    <a:pt x="6540402" y="2317648"/>
                  </a:lnTo>
                  <a:lnTo>
                    <a:pt x="6502046" y="2346043"/>
                  </a:lnTo>
                  <a:lnTo>
                    <a:pt x="6461285" y="2370432"/>
                  </a:lnTo>
                  <a:lnTo>
                    <a:pt x="6418436" y="2390682"/>
                  </a:lnTo>
                  <a:lnTo>
                    <a:pt x="6373818" y="2406662"/>
                  </a:lnTo>
                  <a:lnTo>
                    <a:pt x="6327750" y="2418239"/>
                  </a:lnTo>
                  <a:lnTo>
                    <a:pt x="6280551" y="2425282"/>
                  </a:lnTo>
                  <a:lnTo>
                    <a:pt x="6232537" y="2427659"/>
                  </a:lnTo>
                  <a:close/>
                </a:path>
              </a:pathLst>
            </a:custGeom>
            <a:solidFill>
              <a:srgbClr val="4494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60108" y="5193453"/>
              <a:ext cx="95250" cy="95249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60108" y="5650653"/>
              <a:ext cx="95250" cy="95249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60108" y="6107853"/>
              <a:ext cx="95250" cy="95249"/>
            </a:xfrm>
            <a:prstGeom prst="rect">
              <a:avLst/>
            </a:prstGeom>
          </p:spPr>
        </p:pic>
      </p:grpSp>
      <p:sp>
        <p:nvSpPr>
          <p:cNvPr id="28" name="object 28" descr=""/>
          <p:cNvSpPr txBox="1"/>
          <p:nvPr/>
        </p:nvSpPr>
        <p:spPr>
          <a:xfrm>
            <a:off x="11342608" y="4462784"/>
            <a:ext cx="5431790" cy="1866900"/>
          </a:xfrm>
          <a:prstGeom prst="rect">
            <a:avLst/>
          </a:prstGeom>
        </p:spPr>
        <p:txBody>
          <a:bodyPr wrap="square" lIns="0" tIns="730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dirty="0" sz="2700" spc="-10" b="1">
                <a:solidFill>
                  <a:srgbClr val="FFFFFF"/>
                </a:solidFill>
                <a:latin typeface="Arial"/>
                <a:cs typeface="Arial"/>
              </a:rPr>
              <a:t>Features:</a:t>
            </a:r>
            <a:endParaRPr sz="2700">
              <a:latin typeface="Arial"/>
              <a:cs typeface="Arial"/>
            </a:endParaRPr>
          </a:p>
          <a:p>
            <a:pPr marL="573405">
              <a:lnSpc>
                <a:spcPct val="100000"/>
              </a:lnSpc>
              <a:spcBef>
                <a:spcPts val="459"/>
              </a:spcBef>
            </a:pP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Generated</a:t>
            </a:r>
            <a:r>
              <a:rPr dirty="0" sz="26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Resolution:</a:t>
            </a:r>
            <a:r>
              <a:rPr dirty="0" sz="26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512</a:t>
            </a:r>
            <a:r>
              <a:rPr dirty="0" sz="26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dirty="0" sz="26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Arial"/>
                <a:cs typeface="Arial"/>
              </a:rPr>
              <a:t>384</a:t>
            </a:r>
            <a:endParaRPr sz="2600">
              <a:latin typeface="Arial"/>
              <a:cs typeface="Arial"/>
            </a:endParaRPr>
          </a:p>
          <a:p>
            <a:pPr marL="573405">
              <a:lnSpc>
                <a:spcPct val="100000"/>
              </a:lnSpc>
              <a:spcBef>
                <a:spcPts val="480"/>
              </a:spcBef>
            </a:pP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Resized</a:t>
            </a:r>
            <a:r>
              <a:rPr dirty="0" sz="26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resolution:</a:t>
            </a:r>
            <a:r>
              <a:rPr dirty="0" sz="26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64</a:t>
            </a:r>
            <a:r>
              <a:rPr dirty="0" sz="26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dirty="0" sz="26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Arial"/>
                <a:cs typeface="Arial"/>
              </a:rPr>
              <a:t>64</a:t>
            </a:r>
            <a:endParaRPr sz="2600">
              <a:latin typeface="Arial"/>
              <a:cs typeface="Arial"/>
            </a:endParaRPr>
          </a:p>
          <a:p>
            <a:pPr marL="573405">
              <a:lnSpc>
                <a:spcPct val="100000"/>
              </a:lnSpc>
              <a:spcBef>
                <a:spcPts val="480"/>
              </a:spcBef>
            </a:pP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200</a:t>
            </a:r>
            <a:r>
              <a:rPr dirty="0" sz="26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Distinct</a:t>
            </a:r>
            <a:r>
              <a:rPr dirty="0" sz="26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Arial"/>
                <a:cs typeface="Arial"/>
              </a:rPr>
              <a:t>Classes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9031486" y="7080291"/>
            <a:ext cx="8653780" cy="2484120"/>
            <a:chOff x="9031486" y="7080291"/>
            <a:chExt cx="8653780" cy="2484120"/>
          </a:xfrm>
        </p:grpSpPr>
        <p:sp>
          <p:nvSpPr>
            <p:cNvPr id="30" name="object 30" descr=""/>
            <p:cNvSpPr/>
            <p:nvPr/>
          </p:nvSpPr>
          <p:spPr>
            <a:xfrm>
              <a:off x="9031486" y="7080291"/>
              <a:ext cx="8653780" cy="2484120"/>
            </a:xfrm>
            <a:custGeom>
              <a:avLst/>
              <a:gdLst/>
              <a:ahLst/>
              <a:cxnLst/>
              <a:rect l="l" t="t" r="r" b="b"/>
              <a:pathLst>
                <a:path w="8653780" h="2484120">
                  <a:moveTo>
                    <a:pt x="8167537" y="2483540"/>
                  </a:moveTo>
                  <a:lnTo>
                    <a:pt x="485774" y="2483540"/>
                  </a:lnTo>
                  <a:lnTo>
                    <a:pt x="437762" y="2481163"/>
                  </a:lnTo>
                  <a:lnTo>
                    <a:pt x="390562" y="2474119"/>
                  </a:lnTo>
                  <a:lnTo>
                    <a:pt x="344494" y="2462542"/>
                  </a:lnTo>
                  <a:lnTo>
                    <a:pt x="299877" y="2446562"/>
                  </a:lnTo>
                  <a:lnTo>
                    <a:pt x="257028" y="2426312"/>
                  </a:lnTo>
                  <a:lnTo>
                    <a:pt x="216266" y="2401923"/>
                  </a:lnTo>
                  <a:lnTo>
                    <a:pt x="177911" y="2373529"/>
                  </a:lnTo>
                  <a:lnTo>
                    <a:pt x="142280" y="2341259"/>
                  </a:lnTo>
                  <a:lnTo>
                    <a:pt x="110011" y="2305628"/>
                  </a:lnTo>
                  <a:lnTo>
                    <a:pt x="81616" y="2267273"/>
                  </a:lnTo>
                  <a:lnTo>
                    <a:pt x="57227" y="2226511"/>
                  </a:lnTo>
                  <a:lnTo>
                    <a:pt x="36977" y="2183663"/>
                  </a:lnTo>
                  <a:lnTo>
                    <a:pt x="20997" y="2139045"/>
                  </a:lnTo>
                  <a:lnTo>
                    <a:pt x="9420" y="2092977"/>
                  </a:lnTo>
                  <a:lnTo>
                    <a:pt x="2377" y="2045778"/>
                  </a:lnTo>
                  <a:lnTo>
                    <a:pt x="0" y="1997765"/>
                  </a:lnTo>
                  <a:lnTo>
                    <a:pt x="0" y="485774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7"/>
                  </a:lnTo>
                  <a:lnTo>
                    <a:pt x="57227" y="257028"/>
                  </a:lnTo>
                  <a:lnTo>
                    <a:pt x="81616" y="216266"/>
                  </a:lnTo>
                  <a:lnTo>
                    <a:pt x="110011" y="177911"/>
                  </a:lnTo>
                  <a:lnTo>
                    <a:pt x="142280" y="142280"/>
                  </a:lnTo>
                  <a:lnTo>
                    <a:pt x="177911" y="110011"/>
                  </a:lnTo>
                  <a:lnTo>
                    <a:pt x="216266" y="81616"/>
                  </a:lnTo>
                  <a:lnTo>
                    <a:pt x="257028" y="57227"/>
                  </a:lnTo>
                  <a:lnTo>
                    <a:pt x="299877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7"/>
                  </a:lnTo>
                  <a:lnTo>
                    <a:pt x="485774" y="0"/>
                  </a:lnTo>
                  <a:lnTo>
                    <a:pt x="8167537" y="0"/>
                  </a:lnTo>
                  <a:lnTo>
                    <a:pt x="8215549" y="2377"/>
                  </a:lnTo>
                  <a:lnTo>
                    <a:pt x="8262749" y="9420"/>
                  </a:lnTo>
                  <a:lnTo>
                    <a:pt x="8308817" y="20997"/>
                  </a:lnTo>
                  <a:lnTo>
                    <a:pt x="8353435" y="36977"/>
                  </a:lnTo>
                  <a:lnTo>
                    <a:pt x="8396284" y="57227"/>
                  </a:lnTo>
                  <a:lnTo>
                    <a:pt x="8437045" y="81616"/>
                  </a:lnTo>
                  <a:lnTo>
                    <a:pt x="8475401" y="110011"/>
                  </a:lnTo>
                  <a:lnTo>
                    <a:pt x="8511032" y="142280"/>
                  </a:lnTo>
                  <a:lnTo>
                    <a:pt x="8543301" y="177911"/>
                  </a:lnTo>
                  <a:lnTo>
                    <a:pt x="8571696" y="216266"/>
                  </a:lnTo>
                  <a:lnTo>
                    <a:pt x="8596085" y="257028"/>
                  </a:lnTo>
                  <a:lnTo>
                    <a:pt x="8616335" y="299877"/>
                  </a:lnTo>
                  <a:lnTo>
                    <a:pt x="8632314" y="344494"/>
                  </a:lnTo>
                  <a:lnTo>
                    <a:pt x="8643892" y="390562"/>
                  </a:lnTo>
                  <a:lnTo>
                    <a:pt x="8650935" y="437762"/>
                  </a:lnTo>
                  <a:lnTo>
                    <a:pt x="8653312" y="485774"/>
                  </a:lnTo>
                  <a:lnTo>
                    <a:pt x="8653312" y="1997765"/>
                  </a:lnTo>
                  <a:lnTo>
                    <a:pt x="8650935" y="2045778"/>
                  </a:lnTo>
                  <a:lnTo>
                    <a:pt x="8643892" y="2092977"/>
                  </a:lnTo>
                  <a:lnTo>
                    <a:pt x="8632314" y="2139045"/>
                  </a:lnTo>
                  <a:lnTo>
                    <a:pt x="8616335" y="2183663"/>
                  </a:lnTo>
                  <a:lnTo>
                    <a:pt x="8596085" y="2226511"/>
                  </a:lnTo>
                  <a:lnTo>
                    <a:pt x="8571696" y="2267273"/>
                  </a:lnTo>
                  <a:lnTo>
                    <a:pt x="8543301" y="2305628"/>
                  </a:lnTo>
                  <a:lnTo>
                    <a:pt x="8511032" y="2341259"/>
                  </a:lnTo>
                  <a:lnTo>
                    <a:pt x="8475401" y="2373529"/>
                  </a:lnTo>
                  <a:lnTo>
                    <a:pt x="8437045" y="2401923"/>
                  </a:lnTo>
                  <a:lnTo>
                    <a:pt x="8396284" y="2426312"/>
                  </a:lnTo>
                  <a:lnTo>
                    <a:pt x="8353435" y="2446562"/>
                  </a:lnTo>
                  <a:lnTo>
                    <a:pt x="8308817" y="2462542"/>
                  </a:lnTo>
                  <a:lnTo>
                    <a:pt x="8262749" y="2474119"/>
                  </a:lnTo>
                  <a:lnTo>
                    <a:pt x="8215549" y="2481163"/>
                  </a:lnTo>
                  <a:lnTo>
                    <a:pt x="8167537" y="2483540"/>
                  </a:lnTo>
                  <a:close/>
                </a:path>
              </a:pathLst>
            </a:custGeom>
            <a:solidFill>
              <a:srgbClr val="4494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37097" y="7569753"/>
              <a:ext cx="104775" cy="104774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37097" y="8522253"/>
              <a:ext cx="104775" cy="104774"/>
            </a:xfrm>
            <a:prstGeom prst="rect">
              <a:avLst/>
            </a:prstGeom>
          </p:spPr>
        </p:pic>
      </p:grpSp>
      <p:sp>
        <p:nvSpPr>
          <p:cNvPr id="33" name="object 33" descr=""/>
          <p:cNvSpPr txBox="1"/>
          <p:nvPr/>
        </p:nvSpPr>
        <p:spPr>
          <a:xfrm>
            <a:off x="10102408" y="7311308"/>
            <a:ext cx="5848985" cy="1930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dirty="0" sz="2700">
                <a:solidFill>
                  <a:srgbClr val="FFFFFF"/>
                </a:solidFill>
                <a:latin typeface="Arial"/>
                <a:cs typeface="Arial"/>
              </a:rPr>
              <a:t>500 images/class = 1,00,000 </a:t>
            </a:r>
            <a:r>
              <a:rPr dirty="0" sz="2700" spc="-10">
                <a:solidFill>
                  <a:srgbClr val="FFFFFF"/>
                </a:solidFill>
                <a:latin typeface="Arial"/>
                <a:cs typeface="Arial"/>
              </a:rPr>
              <a:t>synthetic images</a:t>
            </a:r>
            <a:endParaRPr sz="2700">
              <a:latin typeface="Arial"/>
              <a:cs typeface="Arial"/>
            </a:endParaRPr>
          </a:p>
          <a:p>
            <a:pPr marL="12700" marR="377190">
              <a:lnSpc>
                <a:spcPct val="115700"/>
              </a:lnSpc>
            </a:pPr>
            <a:r>
              <a:rPr dirty="0" sz="2700">
                <a:solidFill>
                  <a:srgbClr val="FFFFFF"/>
                </a:solidFill>
                <a:latin typeface="Arial"/>
                <a:cs typeface="Arial"/>
              </a:rPr>
              <a:t>Tiny ImageNet classes are taken </a:t>
            </a:r>
            <a:r>
              <a:rPr dirty="0" sz="2700" spc="-25">
                <a:solidFill>
                  <a:srgbClr val="FFFFFF"/>
                </a:solidFill>
                <a:latin typeface="Arial"/>
                <a:cs typeface="Arial"/>
              </a:rPr>
              <a:t>as </a:t>
            </a:r>
            <a:r>
              <a:rPr dirty="0" sz="2700">
                <a:solidFill>
                  <a:srgbClr val="FFFFFF"/>
                </a:solidFill>
                <a:latin typeface="Arial"/>
                <a:cs typeface="Arial"/>
              </a:rPr>
              <a:t>reference for dataset </a:t>
            </a:r>
            <a:r>
              <a:rPr dirty="0" sz="2700" spc="-10">
                <a:solidFill>
                  <a:srgbClr val="FFFFFF"/>
                </a:solidFill>
                <a:latin typeface="Arial"/>
                <a:cs typeface="Arial"/>
              </a:rPr>
              <a:t>generation</a:t>
            </a:r>
            <a:endParaRPr sz="2700">
              <a:latin typeface="Arial"/>
              <a:cs typeface="Arial"/>
            </a:endParaRPr>
          </a:p>
        </p:txBody>
      </p:sp>
      <p:grpSp>
        <p:nvGrpSpPr>
          <p:cNvPr id="34" name="object 34" descr=""/>
          <p:cNvGrpSpPr/>
          <p:nvPr/>
        </p:nvGrpSpPr>
        <p:grpSpPr>
          <a:xfrm>
            <a:off x="5578242" y="4309940"/>
            <a:ext cx="4056379" cy="2393315"/>
            <a:chOff x="5578242" y="4309940"/>
            <a:chExt cx="4056379" cy="2393315"/>
          </a:xfrm>
        </p:grpSpPr>
        <p:pic>
          <p:nvPicPr>
            <p:cNvPr id="35" name="object 3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25824" y="4357565"/>
              <a:ext cx="3958383" cy="2297837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5625867" y="4357565"/>
              <a:ext cx="3961129" cy="2298065"/>
            </a:xfrm>
            <a:custGeom>
              <a:avLst/>
              <a:gdLst/>
              <a:ahLst/>
              <a:cxnLst/>
              <a:rect l="l" t="t" r="r" b="b"/>
              <a:pathLst>
                <a:path w="3961129" h="2298065">
                  <a:moveTo>
                    <a:pt x="0" y="0"/>
                  </a:moveTo>
                  <a:lnTo>
                    <a:pt x="3960975" y="0"/>
                  </a:lnTo>
                  <a:lnTo>
                    <a:pt x="3960975" y="2297757"/>
                  </a:lnTo>
                  <a:lnTo>
                    <a:pt x="0" y="2297757"/>
                  </a:lnTo>
                  <a:lnTo>
                    <a:pt x="0" y="0"/>
                  </a:lnTo>
                  <a:close/>
                </a:path>
              </a:pathLst>
            </a:custGeom>
            <a:ln w="952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7" name="object 37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759172" y="188139"/>
            <a:ext cx="2600324" cy="2600324"/>
          </a:xfrm>
          <a:prstGeom prst="rect">
            <a:avLst/>
          </a:prstGeom>
        </p:spPr>
      </p:pic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8451525" y="941323"/>
            <a:ext cx="9017000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875">
                <a:latin typeface="Arial"/>
                <a:cs typeface="Arial"/>
              </a:rPr>
              <a:t>Synthetic</a:t>
            </a:r>
            <a:r>
              <a:rPr dirty="0" spc="425">
                <a:latin typeface="Arial"/>
                <a:cs typeface="Arial"/>
              </a:rPr>
              <a:t> </a:t>
            </a:r>
            <a:r>
              <a:rPr dirty="0" spc="835">
                <a:latin typeface="Arial"/>
                <a:cs typeface="Arial"/>
              </a:rPr>
              <a:t>Dataset</a:t>
            </a:r>
          </a:p>
        </p:txBody>
      </p:sp>
      <p:sp>
        <p:nvSpPr>
          <p:cNvPr id="39" name="object 39" descr=""/>
          <p:cNvSpPr txBox="1"/>
          <p:nvPr/>
        </p:nvSpPr>
        <p:spPr>
          <a:xfrm>
            <a:off x="7621511" y="2461558"/>
            <a:ext cx="10118090" cy="9779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304925">
              <a:lnSpc>
                <a:spcPct val="117900"/>
              </a:lnSpc>
              <a:spcBef>
                <a:spcPts val="95"/>
              </a:spcBef>
            </a:pP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This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dataset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is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generated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using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the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stable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diffusion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 spc="-10">
                <a:solidFill>
                  <a:srgbClr val="002659"/>
                </a:solidFill>
                <a:latin typeface="Arial"/>
                <a:cs typeface="Arial"/>
              </a:rPr>
              <a:t>model.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Consists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of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200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distinct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classes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with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each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class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having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500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 spc="-10">
                <a:solidFill>
                  <a:srgbClr val="002659"/>
                </a:solidFill>
                <a:latin typeface="Arial"/>
                <a:cs typeface="Arial"/>
              </a:rPr>
              <a:t>images</a:t>
            </a:r>
            <a:endParaRPr sz="2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50557" y="4386894"/>
            <a:ext cx="5037441" cy="5900105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2250888" y="615253"/>
            <a:ext cx="4088765" cy="1717039"/>
            <a:chOff x="12250888" y="615253"/>
            <a:chExt cx="4088765" cy="1717039"/>
          </a:xfrm>
        </p:grpSpPr>
        <p:sp>
          <p:nvSpPr>
            <p:cNvPr id="4" name="object 4" descr=""/>
            <p:cNvSpPr/>
            <p:nvPr/>
          </p:nvSpPr>
          <p:spPr>
            <a:xfrm>
              <a:off x="12288989" y="653361"/>
              <a:ext cx="4015104" cy="1643380"/>
            </a:xfrm>
            <a:custGeom>
              <a:avLst/>
              <a:gdLst/>
              <a:ahLst/>
              <a:cxnLst/>
              <a:rect l="l" t="t" r="r" b="b"/>
              <a:pathLst>
                <a:path w="4015105" h="1643380">
                  <a:moveTo>
                    <a:pt x="3862181" y="1642925"/>
                  </a:moveTo>
                  <a:lnTo>
                    <a:pt x="152399" y="1642925"/>
                  </a:lnTo>
                  <a:lnTo>
                    <a:pt x="122529" y="1639970"/>
                  </a:lnTo>
                  <a:lnTo>
                    <a:pt x="67848" y="1617320"/>
                  </a:lnTo>
                  <a:lnTo>
                    <a:pt x="25605" y="1575077"/>
                  </a:lnTo>
                  <a:lnTo>
                    <a:pt x="2955" y="1520396"/>
                  </a:lnTo>
                  <a:lnTo>
                    <a:pt x="0" y="1490525"/>
                  </a:lnTo>
                  <a:lnTo>
                    <a:pt x="0" y="152399"/>
                  </a:lnTo>
                  <a:lnTo>
                    <a:pt x="11600" y="94079"/>
                  </a:lnTo>
                  <a:lnTo>
                    <a:pt x="44637" y="44636"/>
                  </a:lnTo>
                  <a:lnTo>
                    <a:pt x="94079" y="11600"/>
                  </a:lnTo>
                  <a:lnTo>
                    <a:pt x="152399" y="0"/>
                  </a:lnTo>
                  <a:lnTo>
                    <a:pt x="3862181" y="0"/>
                  </a:lnTo>
                  <a:lnTo>
                    <a:pt x="3920501" y="11600"/>
                  </a:lnTo>
                  <a:lnTo>
                    <a:pt x="3969943" y="44636"/>
                  </a:lnTo>
                  <a:lnTo>
                    <a:pt x="4002980" y="94079"/>
                  </a:lnTo>
                  <a:lnTo>
                    <a:pt x="4014581" y="152399"/>
                  </a:lnTo>
                  <a:lnTo>
                    <a:pt x="4014581" y="1490525"/>
                  </a:lnTo>
                  <a:lnTo>
                    <a:pt x="4002980" y="1548846"/>
                  </a:lnTo>
                  <a:lnTo>
                    <a:pt x="3969943" y="1598288"/>
                  </a:lnTo>
                  <a:lnTo>
                    <a:pt x="3920501" y="1631325"/>
                  </a:lnTo>
                  <a:lnTo>
                    <a:pt x="3862181" y="16429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36138" y="2131343"/>
              <a:ext cx="202991" cy="200709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2288988" y="653353"/>
              <a:ext cx="4012565" cy="1640839"/>
            </a:xfrm>
            <a:custGeom>
              <a:avLst/>
              <a:gdLst/>
              <a:ahLst/>
              <a:cxnLst/>
              <a:rect l="l" t="t" r="r" b="b"/>
              <a:pathLst>
                <a:path w="4012565" h="1640839">
                  <a:moveTo>
                    <a:pt x="129326" y="1640641"/>
                  </a:moveTo>
                  <a:lnTo>
                    <a:pt x="67838" y="1617320"/>
                  </a:lnTo>
                  <a:lnTo>
                    <a:pt x="25592" y="1575061"/>
                  </a:lnTo>
                  <a:lnTo>
                    <a:pt x="2951" y="1520366"/>
                  </a:lnTo>
                  <a:lnTo>
                    <a:pt x="0" y="1490493"/>
                  </a:lnTo>
                  <a:lnTo>
                    <a:pt x="0" y="152401"/>
                  </a:lnTo>
                  <a:lnTo>
                    <a:pt x="11606" y="94076"/>
                  </a:lnTo>
                  <a:lnTo>
                    <a:pt x="44649" y="44634"/>
                  </a:lnTo>
                  <a:lnTo>
                    <a:pt x="94096" y="11603"/>
                  </a:lnTo>
                  <a:lnTo>
                    <a:pt x="152417" y="6"/>
                  </a:lnTo>
                  <a:lnTo>
                    <a:pt x="3862098" y="0"/>
                  </a:lnTo>
                  <a:lnTo>
                    <a:pt x="3891974" y="2940"/>
                  </a:lnTo>
                  <a:lnTo>
                    <a:pt x="3946680" y="25571"/>
                  </a:lnTo>
                  <a:lnTo>
                    <a:pt x="3988955" y="67819"/>
                  </a:lnTo>
                  <a:lnTo>
                    <a:pt x="4011624" y="122525"/>
                  </a:lnTo>
                  <a:lnTo>
                    <a:pt x="4012039" y="126852"/>
                  </a:lnTo>
                </a:path>
              </a:pathLst>
            </a:custGeom>
            <a:ln w="76199">
              <a:solidFill>
                <a:srgbClr val="B1B1B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67798" y="1153822"/>
              <a:ext cx="614012" cy="58652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54176" y="1241060"/>
              <a:ext cx="444190" cy="444191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13099250" y="796453"/>
            <a:ext cx="2797175" cy="118618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700" marR="5080" indent="-635">
              <a:lnSpc>
                <a:spcPct val="118100"/>
              </a:lnSpc>
              <a:spcBef>
                <a:spcPts val="90"/>
              </a:spcBef>
            </a:pPr>
            <a:r>
              <a:rPr dirty="0" sz="2150">
                <a:latin typeface="Arial"/>
                <a:cs typeface="Arial"/>
              </a:rPr>
              <a:t>Generate</a:t>
            </a:r>
            <a:r>
              <a:rPr dirty="0" sz="2150" spc="40">
                <a:latin typeface="Arial"/>
                <a:cs typeface="Arial"/>
              </a:rPr>
              <a:t> </a:t>
            </a:r>
            <a:r>
              <a:rPr dirty="0" sz="2150">
                <a:latin typeface="Arial"/>
                <a:cs typeface="Arial"/>
              </a:rPr>
              <a:t>an</a:t>
            </a:r>
            <a:r>
              <a:rPr dirty="0" sz="2150" spc="40">
                <a:latin typeface="Arial"/>
                <a:cs typeface="Arial"/>
              </a:rPr>
              <a:t> </a:t>
            </a:r>
            <a:r>
              <a:rPr dirty="0" sz="2150">
                <a:latin typeface="Arial"/>
                <a:cs typeface="Arial"/>
              </a:rPr>
              <a:t>Image</a:t>
            </a:r>
            <a:r>
              <a:rPr dirty="0" sz="2150" spc="35">
                <a:latin typeface="Arial"/>
                <a:cs typeface="Arial"/>
              </a:rPr>
              <a:t> </a:t>
            </a:r>
            <a:r>
              <a:rPr dirty="0" sz="2150" spc="-25">
                <a:latin typeface="Arial"/>
                <a:cs typeface="Arial"/>
              </a:rPr>
              <a:t>of </a:t>
            </a:r>
            <a:r>
              <a:rPr dirty="0" sz="2150">
                <a:latin typeface="Arial"/>
                <a:cs typeface="Arial"/>
              </a:rPr>
              <a:t>astronaut</a:t>
            </a:r>
            <a:r>
              <a:rPr dirty="0" sz="2150" spc="30">
                <a:latin typeface="Arial"/>
                <a:cs typeface="Arial"/>
              </a:rPr>
              <a:t> </a:t>
            </a:r>
            <a:r>
              <a:rPr dirty="0" sz="2150">
                <a:latin typeface="Arial"/>
                <a:cs typeface="Arial"/>
              </a:rPr>
              <a:t>on</a:t>
            </a:r>
            <a:r>
              <a:rPr dirty="0" sz="2150" spc="25">
                <a:latin typeface="Arial"/>
                <a:cs typeface="Arial"/>
              </a:rPr>
              <a:t> </a:t>
            </a:r>
            <a:r>
              <a:rPr dirty="0" sz="2150">
                <a:latin typeface="Arial"/>
                <a:cs typeface="Arial"/>
              </a:rPr>
              <a:t>the</a:t>
            </a:r>
            <a:r>
              <a:rPr dirty="0" sz="2150" spc="30">
                <a:latin typeface="Arial"/>
                <a:cs typeface="Arial"/>
              </a:rPr>
              <a:t> </a:t>
            </a:r>
            <a:r>
              <a:rPr dirty="0" sz="2150" spc="-20">
                <a:latin typeface="Arial"/>
                <a:cs typeface="Arial"/>
              </a:rPr>
              <a:t>moon </a:t>
            </a:r>
            <a:r>
              <a:rPr dirty="0" sz="2150">
                <a:latin typeface="Arial"/>
                <a:cs typeface="Arial"/>
              </a:rPr>
              <a:t>riding</a:t>
            </a:r>
            <a:r>
              <a:rPr dirty="0" sz="2150" spc="25">
                <a:latin typeface="Arial"/>
                <a:cs typeface="Arial"/>
              </a:rPr>
              <a:t> </a:t>
            </a:r>
            <a:r>
              <a:rPr dirty="0" sz="2150">
                <a:latin typeface="Arial"/>
                <a:cs typeface="Arial"/>
              </a:rPr>
              <a:t>a</a:t>
            </a:r>
            <a:r>
              <a:rPr dirty="0" sz="2150" spc="35">
                <a:latin typeface="Arial"/>
                <a:cs typeface="Arial"/>
              </a:rPr>
              <a:t> </a:t>
            </a:r>
            <a:r>
              <a:rPr dirty="0" sz="2150" spc="-10">
                <a:latin typeface="Arial"/>
                <a:cs typeface="Arial"/>
              </a:rPr>
              <a:t>horse</a:t>
            </a:r>
            <a:endParaRPr sz="2150">
              <a:latin typeface="Arial"/>
              <a:cs typeface="Arial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250557" y="7411179"/>
            <a:ext cx="2500206" cy="2500206"/>
          </a:xfrm>
          <a:prstGeom prst="rect">
            <a:avLst/>
          </a:prstGeom>
        </p:spPr>
      </p:pic>
      <p:grpSp>
        <p:nvGrpSpPr>
          <p:cNvPr id="11" name="object 11" descr=""/>
          <p:cNvGrpSpPr/>
          <p:nvPr/>
        </p:nvGrpSpPr>
        <p:grpSpPr>
          <a:xfrm>
            <a:off x="12585306" y="3829941"/>
            <a:ext cx="3714115" cy="2119630"/>
            <a:chOff x="12585306" y="3829941"/>
            <a:chExt cx="3714115" cy="2119630"/>
          </a:xfrm>
        </p:grpSpPr>
        <p:sp>
          <p:nvSpPr>
            <p:cNvPr id="12" name="object 12" descr=""/>
            <p:cNvSpPr/>
            <p:nvPr/>
          </p:nvSpPr>
          <p:spPr>
            <a:xfrm>
              <a:off x="12585306" y="5800780"/>
              <a:ext cx="3714115" cy="148590"/>
            </a:xfrm>
            <a:custGeom>
              <a:avLst/>
              <a:gdLst/>
              <a:ahLst/>
              <a:cxnLst/>
              <a:rect l="l" t="t" r="r" b="b"/>
              <a:pathLst>
                <a:path w="3714115" h="148589">
                  <a:moveTo>
                    <a:pt x="3713893" y="148555"/>
                  </a:moveTo>
                  <a:lnTo>
                    <a:pt x="148555" y="148555"/>
                  </a:lnTo>
                  <a:lnTo>
                    <a:pt x="0" y="0"/>
                  </a:lnTo>
                  <a:lnTo>
                    <a:pt x="3565338" y="0"/>
                  </a:lnTo>
                  <a:lnTo>
                    <a:pt x="3713893" y="148555"/>
                  </a:lnTo>
                  <a:close/>
                </a:path>
              </a:pathLst>
            </a:custGeom>
            <a:solidFill>
              <a:srgbClr val="0026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6150644" y="3830560"/>
              <a:ext cx="148590" cy="2118995"/>
            </a:xfrm>
            <a:custGeom>
              <a:avLst/>
              <a:gdLst/>
              <a:ahLst/>
              <a:cxnLst/>
              <a:rect l="l" t="t" r="r" b="b"/>
              <a:pathLst>
                <a:path w="148590" h="2118995">
                  <a:moveTo>
                    <a:pt x="148555" y="2118776"/>
                  </a:moveTo>
                  <a:lnTo>
                    <a:pt x="0" y="1970220"/>
                  </a:lnTo>
                  <a:lnTo>
                    <a:pt x="0" y="0"/>
                  </a:lnTo>
                  <a:lnTo>
                    <a:pt x="148555" y="147936"/>
                  </a:lnTo>
                  <a:lnTo>
                    <a:pt x="148555" y="2118776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2585306" y="3829941"/>
              <a:ext cx="3565525" cy="1971039"/>
            </a:xfrm>
            <a:custGeom>
              <a:avLst/>
              <a:gdLst/>
              <a:ahLst/>
              <a:cxnLst/>
              <a:rect l="l" t="t" r="r" b="b"/>
              <a:pathLst>
                <a:path w="3565525" h="1971039">
                  <a:moveTo>
                    <a:pt x="3565338" y="1970839"/>
                  </a:moveTo>
                  <a:lnTo>
                    <a:pt x="0" y="1970839"/>
                  </a:lnTo>
                  <a:lnTo>
                    <a:pt x="0" y="0"/>
                  </a:lnTo>
                  <a:lnTo>
                    <a:pt x="148555" y="0"/>
                  </a:lnTo>
                  <a:lnTo>
                    <a:pt x="3565338" y="0"/>
                  </a:lnTo>
                  <a:lnTo>
                    <a:pt x="3565338" y="1970839"/>
                  </a:lnTo>
                  <a:close/>
                </a:path>
              </a:pathLst>
            </a:custGeom>
            <a:solidFill>
              <a:srgbClr val="4494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13519811" y="4106957"/>
            <a:ext cx="1969770" cy="12674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236220">
              <a:lnSpc>
                <a:spcPct val="116399"/>
              </a:lnSpc>
              <a:spcBef>
                <a:spcPts val="90"/>
              </a:spcBef>
            </a:pPr>
            <a:r>
              <a:rPr dirty="0" sz="3500" spc="-10" b="1">
                <a:solidFill>
                  <a:srgbClr val="FFFFFF"/>
                </a:solidFill>
                <a:latin typeface="Arial"/>
                <a:cs typeface="Arial"/>
              </a:rPr>
              <a:t>Stable Diffusion</a:t>
            </a:r>
            <a:endParaRPr sz="3500">
              <a:latin typeface="Arial"/>
              <a:cs typeface="Arial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14120438" y="2459548"/>
            <a:ext cx="643890" cy="1207135"/>
          </a:xfrm>
          <a:custGeom>
            <a:avLst/>
            <a:gdLst/>
            <a:ahLst/>
            <a:cxnLst/>
            <a:rect l="l" t="t" r="r" b="b"/>
            <a:pathLst>
              <a:path w="643890" h="1207135">
                <a:moveTo>
                  <a:pt x="0" y="0"/>
                </a:moveTo>
                <a:lnTo>
                  <a:pt x="161379" y="0"/>
                </a:lnTo>
                <a:lnTo>
                  <a:pt x="321435" y="207676"/>
                </a:lnTo>
                <a:lnTo>
                  <a:pt x="482153" y="0"/>
                </a:lnTo>
                <a:lnTo>
                  <a:pt x="643532" y="0"/>
                </a:lnTo>
                <a:lnTo>
                  <a:pt x="322097" y="416014"/>
                </a:lnTo>
                <a:lnTo>
                  <a:pt x="0" y="0"/>
                </a:lnTo>
                <a:close/>
              </a:path>
              <a:path w="643890" h="1207135">
                <a:moveTo>
                  <a:pt x="0" y="395511"/>
                </a:moveTo>
                <a:lnTo>
                  <a:pt x="161379" y="395511"/>
                </a:lnTo>
                <a:lnTo>
                  <a:pt x="321435" y="603187"/>
                </a:lnTo>
                <a:lnTo>
                  <a:pt x="482153" y="395511"/>
                </a:lnTo>
                <a:lnTo>
                  <a:pt x="643532" y="395511"/>
                </a:lnTo>
                <a:lnTo>
                  <a:pt x="322097" y="811525"/>
                </a:lnTo>
                <a:lnTo>
                  <a:pt x="0" y="395511"/>
                </a:lnTo>
                <a:close/>
              </a:path>
              <a:path w="643890" h="1207135">
                <a:moveTo>
                  <a:pt x="0" y="791022"/>
                </a:moveTo>
                <a:lnTo>
                  <a:pt x="161379" y="791022"/>
                </a:lnTo>
                <a:lnTo>
                  <a:pt x="321435" y="998699"/>
                </a:lnTo>
                <a:lnTo>
                  <a:pt x="482153" y="791022"/>
                </a:lnTo>
                <a:lnTo>
                  <a:pt x="643532" y="791022"/>
                </a:lnTo>
                <a:lnTo>
                  <a:pt x="322097" y="1207037"/>
                </a:lnTo>
                <a:lnTo>
                  <a:pt x="0" y="791022"/>
                </a:lnTo>
                <a:close/>
              </a:path>
            </a:pathLst>
          </a:custGeom>
          <a:solidFill>
            <a:srgbClr val="004A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14120438" y="6076701"/>
            <a:ext cx="643890" cy="1207135"/>
          </a:xfrm>
          <a:custGeom>
            <a:avLst/>
            <a:gdLst/>
            <a:ahLst/>
            <a:cxnLst/>
            <a:rect l="l" t="t" r="r" b="b"/>
            <a:pathLst>
              <a:path w="643890" h="1207134">
                <a:moveTo>
                  <a:pt x="0" y="0"/>
                </a:moveTo>
                <a:lnTo>
                  <a:pt x="161379" y="0"/>
                </a:lnTo>
                <a:lnTo>
                  <a:pt x="321435" y="207676"/>
                </a:lnTo>
                <a:lnTo>
                  <a:pt x="482153" y="0"/>
                </a:lnTo>
                <a:lnTo>
                  <a:pt x="643532" y="0"/>
                </a:lnTo>
                <a:lnTo>
                  <a:pt x="322097" y="416014"/>
                </a:lnTo>
                <a:lnTo>
                  <a:pt x="0" y="0"/>
                </a:lnTo>
                <a:close/>
              </a:path>
              <a:path w="643890" h="1207134">
                <a:moveTo>
                  <a:pt x="0" y="395511"/>
                </a:moveTo>
                <a:lnTo>
                  <a:pt x="161379" y="395511"/>
                </a:lnTo>
                <a:lnTo>
                  <a:pt x="321435" y="603187"/>
                </a:lnTo>
                <a:lnTo>
                  <a:pt x="482153" y="395511"/>
                </a:lnTo>
                <a:lnTo>
                  <a:pt x="643532" y="395511"/>
                </a:lnTo>
                <a:lnTo>
                  <a:pt x="322097" y="811525"/>
                </a:lnTo>
                <a:lnTo>
                  <a:pt x="0" y="395511"/>
                </a:lnTo>
                <a:close/>
              </a:path>
              <a:path w="643890" h="1207134">
                <a:moveTo>
                  <a:pt x="0" y="791022"/>
                </a:moveTo>
                <a:lnTo>
                  <a:pt x="161379" y="791022"/>
                </a:lnTo>
                <a:lnTo>
                  <a:pt x="321435" y="998699"/>
                </a:lnTo>
                <a:lnTo>
                  <a:pt x="482153" y="791022"/>
                </a:lnTo>
                <a:lnTo>
                  <a:pt x="643532" y="791022"/>
                </a:lnTo>
                <a:lnTo>
                  <a:pt x="322097" y="1207037"/>
                </a:lnTo>
                <a:lnTo>
                  <a:pt x="0" y="791022"/>
                </a:lnTo>
                <a:close/>
              </a:path>
            </a:pathLst>
          </a:custGeom>
          <a:solidFill>
            <a:srgbClr val="004A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46856" rIns="0" bIns="0" rtlCol="0" vert="horz">
            <a:spAutoFit/>
          </a:bodyPr>
          <a:lstStyle/>
          <a:p>
            <a:pPr marL="699770">
              <a:lnSpc>
                <a:spcPct val="100000"/>
              </a:lnSpc>
              <a:spcBef>
                <a:spcPts val="100"/>
              </a:spcBef>
            </a:pPr>
            <a:r>
              <a:rPr dirty="0" spc="785"/>
              <a:t>Stable</a:t>
            </a:r>
            <a:r>
              <a:rPr dirty="0" spc="490"/>
              <a:t> </a:t>
            </a:r>
            <a:r>
              <a:rPr dirty="0" spc="730"/>
              <a:t>Diffusion</a:t>
            </a:r>
          </a:p>
        </p:txBody>
      </p:sp>
      <p:sp>
        <p:nvSpPr>
          <p:cNvPr id="19" name="object 19" descr=""/>
          <p:cNvSpPr txBox="1"/>
          <p:nvPr/>
        </p:nvSpPr>
        <p:spPr>
          <a:xfrm>
            <a:off x="1016000" y="2813729"/>
            <a:ext cx="8472170" cy="972819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7200"/>
              </a:lnSpc>
              <a:spcBef>
                <a:spcPts val="90"/>
              </a:spcBef>
            </a:pP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Stable</a:t>
            </a:r>
            <a:r>
              <a:rPr dirty="0" sz="2650" spc="4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Diffusion</a:t>
            </a:r>
            <a:r>
              <a:rPr dirty="0" sz="2650" spc="5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is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a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text-to-image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diffusion</a:t>
            </a:r>
            <a:r>
              <a:rPr dirty="0" sz="2650" spc="5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 spc="-10">
                <a:solidFill>
                  <a:srgbClr val="002659"/>
                </a:solidFill>
                <a:latin typeface="Arial"/>
                <a:cs typeface="Arial"/>
              </a:rPr>
              <a:t>model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renowned</a:t>
            </a:r>
            <a:r>
              <a:rPr dirty="0" sz="2650" spc="4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for</a:t>
            </a:r>
            <a:r>
              <a:rPr dirty="0" sz="2650" spc="5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its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efficient,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high-quality</a:t>
            </a:r>
            <a:r>
              <a:rPr dirty="0" sz="2650" spc="5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image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 spc="-10">
                <a:solidFill>
                  <a:srgbClr val="002659"/>
                </a:solidFill>
                <a:latin typeface="Arial"/>
                <a:cs typeface="Arial"/>
              </a:rPr>
              <a:t>generation.</a:t>
            </a:r>
            <a:endParaRPr sz="2650">
              <a:latin typeface="Arial"/>
              <a:cs typeface="Arial"/>
            </a:endParaRPr>
          </a:p>
        </p:txBody>
      </p:sp>
      <p:pic>
        <p:nvPicPr>
          <p:cNvPr id="20" name="object 2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43024" y="4998568"/>
            <a:ext cx="104774" cy="104774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43024" y="5474818"/>
            <a:ext cx="104774" cy="104774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43024" y="5951067"/>
            <a:ext cx="104774" cy="104774"/>
          </a:xfrm>
          <a:prstGeom prst="rect">
            <a:avLst/>
          </a:prstGeom>
        </p:spPr>
      </p:pic>
      <p:sp>
        <p:nvSpPr>
          <p:cNvPr id="23" name="object 23" descr=""/>
          <p:cNvSpPr txBox="1"/>
          <p:nvPr/>
        </p:nvSpPr>
        <p:spPr>
          <a:xfrm>
            <a:off x="1016000" y="4253929"/>
            <a:ext cx="8937625" cy="1930400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dirty="0" sz="2650" spc="-10" b="1">
                <a:solidFill>
                  <a:srgbClr val="002659"/>
                </a:solidFill>
                <a:latin typeface="Arial"/>
                <a:cs typeface="Arial"/>
              </a:rPr>
              <a:t>Parameters:</a:t>
            </a:r>
            <a:endParaRPr sz="2650">
              <a:latin typeface="Arial"/>
              <a:cs typeface="Arial"/>
            </a:endParaRPr>
          </a:p>
          <a:p>
            <a:pPr marL="591820" marR="5080">
              <a:lnSpc>
                <a:spcPct val="117900"/>
              </a:lnSpc>
              <a:spcBef>
                <a:spcPts val="5"/>
              </a:spcBef>
            </a:pP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Guidance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Scale:</a:t>
            </a:r>
            <a:r>
              <a:rPr dirty="0" sz="2650" spc="6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Adjusts</a:t>
            </a:r>
            <a:r>
              <a:rPr dirty="0" sz="2650" spc="6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adherence</a:t>
            </a:r>
            <a:r>
              <a:rPr dirty="0" sz="2650" spc="6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to</a:t>
            </a:r>
            <a:r>
              <a:rPr dirty="0" sz="2650" spc="6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 spc="-10">
                <a:solidFill>
                  <a:srgbClr val="002659"/>
                </a:solidFill>
                <a:latin typeface="Arial"/>
                <a:cs typeface="Arial"/>
              </a:rPr>
              <a:t>prompts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Sampling</a:t>
            </a:r>
            <a:r>
              <a:rPr dirty="0" sz="2650" spc="5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Steps:</a:t>
            </a:r>
            <a:r>
              <a:rPr dirty="0" sz="2650" spc="5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setting</a:t>
            </a:r>
            <a:r>
              <a:rPr dirty="0" sz="2650" spc="5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the</a:t>
            </a:r>
            <a:r>
              <a:rPr dirty="0" sz="2650" spc="5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number</a:t>
            </a:r>
            <a:r>
              <a:rPr dirty="0" sz="2650" spc="5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of</a:t>
            </a:r>
            <a:r>
              <a:rPr dirty="0" sz="2650" spc="5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denoising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 spc="-10">
                <a:solidFill>
                  <a:srgbClr val="002659"/>
                </a:solidFill>
                <a:latin typeface="Arial"/>
                <a:cs typeface="Arial"/>
              </a:rPr>
              <a:t>steps.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Resolution:</a:t>
            </a:r>
            <a:r>
              <a:rPr dirty="0" sz="2650" spc="8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specifies</a:t>
            </a:r>
            <a:r>
              <a:rPr dirty="0" sz="2650" spc="7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 spc="-10">
                <a:solidFill>
                  <a:srgbClr val="002659"/>
                </a:solidFill>
                <a:latin typeface="Arial"/>
                <a:cs typeface="Arial"/>
              </a:rPr>
              <a:t>resolution.</a:t>
            </a:r>
            <a:endParaRPr sz="2650">
              <a:latin typeface="Arial"/>
              <a:cs typeface="Arial"/>
            </a:endParaRPr>
          </a:p>
        </p:txBody>
      </p:sp>
      <p:pic>
        <p:nvPicPr>
          <p:cNvPr id="24" name="object 24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43024" y="7397701"/>
            <a:ext cx="104774" cy="104774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43024" y="8350201"/>
            <a:ext cx="104774" cy="104774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43024" y="8826451"/>
            <a:ext cx="104774" cy="104774"/>
          </a:xfrm>
          <a:prstGeom prst="rect">
            <a:avLst/>
          </a:prstGeom>
        </p:spPr>
      </p:pic>
      <p:sp>
        <p:nvSpPr>
          <p:cNvPr id="27" name="object 27" descr=""/>
          <p:cNvSpPr txBox="1"/>
          <p:nvPr/>
        </p:nvSpPr>
        <p:spPr>
          <a:xfrm>
            <a:off x="1016000" y="6653062"/>
            <a:ext cx="9465945" cy="2406650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dirty="0" sz="2650" spc="-10" b="1">
                <a:solidFill>
                  <a:srgbClr val="002659"/>
                </a:solidFill>
                <a:latin typeface="Arial"/>
                <a:cs typeface="Arial"/>
              </a:rPr>
              <a:t>Features:</a:t>
            </a:r>
            <a:endParaRPr sz="2650">
              <a:latin typeface="Arial"/>
              <a:cs typeface="Arial"/>
            </a:endParaRPr>
          </a:p>
          <a:p>
            <a:pPr marL="591820" marR="59690">
              <a:lnSpc>
                <a:spcPct val="117900"/>
              </a:lnSpc>
              <a:spcBef>
                <a:spcPts val="5"/>
              </a:spcBef>
            </a:pP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Prompt</a:t>
            </a:r>
            <a:r>
              <a:rPr dirty="0" sz="2650" spc="5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Based</a:t>
            </a:r>
            <a:r>
              <a:rPr dirty="0" sz="2650" spc="7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Generation:</a:t>
            </a:r>
            <a:r>
              <a:rPr dirty="0" sz="2650" spc="6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Image</a:t>
            </a:r>
            <a:r>
              <a:rPr dirty="0" sz="2650" spc="7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generation</a:t>
            </a:r>
            <a:r>
              <a:rPr dirty="0" sz="2650" spc="6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controlled</a:t>
            </a:r>
            <a:r>
              <a:rPr dirty="0" sz="2650" spc="7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 spc="-25">
                <a:solidFill>
                  <a:srgbClr val="002659"/>
                </a:solidFill>
                <a:latin typeface="Arial"/>
                <a:cs typeface="Arial"/>
              </a:rPr>
              <a:t>by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Text</a:t>
            </a:r>
            <a:r>
              <a:rPr dirty="0" sz="2650" spc="4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 spc="-10">
                <a:solidFill>
                  <a:srgbClr val="002659"/>
                </a:solidFill>
                <a:latin typeface="Arial"/>
                <a:cs typeface="Arial"/>
              </a:rPr>
              <a:t>prompts</a:t>
            </a:r>
            <a:endParaRPr sz="2650">
              <a:latin typeface="Arial"/>
              <a:cs typeface="Arial"/>
            </a:endParaRPr>
          </a:p>
          <a:p>
            <a:pPr marL="591820" marR="5080">
              <a:lnSpc>
                <a:spcPct val="117900"/>
              </a:lnSpc>
            </a:pP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Efficiency: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Generates</a:t>
            </a:r>
            <a:r>
              <a:rPr dirty="0" sz="2650" spc="6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images</a:t>
            </a:r>
            <a:r>
              <a:rPr dirty="0" sz="2650" spc="6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quickly</a:t>
            </a:r>
            <a:r>
              <a:rPr dirty="0" sz="2650" spc="6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with</a:t>
            </a:r>
            <a:r>
              <a:rPr dirty="0" sz="2650" spc="6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lower</a:t>
            </a:r>
            <a:r>
              <a:rPr dirty="0" sz="2650" spc="6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 spc="-10">
                <a:solidFill>
                  <a:srgbClr val="002659"/>
                </a:solidFill>
                <a:latin typeface="Arial"/>
                <a:cs typeface="Arial"/>
              </a:rPr>
              <a:t>resources.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Can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generate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complex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scenes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from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a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single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 spc="-10">
                <a:solidFill>
                  <a:srgbClr val="002659"/>
                </a:solidFill>
                <a:latin typeface="Arial"/>
                <a:cs typeface="Arial"/>
              </a:rPr>
              <a:t>prompt.</a:t>
            </a:r>
            <a:endParaRPr sz="2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74513" y="4056007"/>
            <a:ext cx="5143499" cy="6048374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3099370" y="1058959"/>
            <a:ext cx="1827530" cy="1827530"/>
          </a:xfrm>
          <a:custGeom>
            <a:avLst/>
            <a:gdLst/>
            <a:ahLst/>
            <a:cxnLst/>
            <a:rect l="l" t="t" r="r" b="b"/>
            <a:pathLst>
              <a:path w="1827530" h="1827530">
                <a:moveTo>
                  <a:pt x="913633" y="1827266"/>
                </a:moveTo>
                <a:lnTo>
                  <a:pt x="0" y="913633"/>
                </a:lnTo>
                <a:lnTo>
                  <a:pt x="913633" y="0"/>
                </a:lnTo>
                <a:lnTo>
                  <a:pt x="1827267" y="913633"/>
                </a:lnTo>
                <a:lnTo>
                  <a:pt x="913633" y="1827266"/>
                </a:lnTo>
                <a:close/>
              </a:path>
            </a:pathLst>
          </a:custGeom>
          <a:solidFill>
            <a:srgbClr val="DBCA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3678410" y="1580288"/>
            <a:ext cx="669290" cy="692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9685">
              <a:lnSpc>
                <a:spcPct val="115100"/>
              </a:lnSpc>
              <a:spcBef>
                <a:spcPts val="100"/>
              </a:spcBef>
            </a:pPr>
            <a:r>
              <a:rPr dirty="0" sz="1900" spc="-10">
                <a:latin typeface="Arial"/>
                <a:cs typeface="Arial"/>
              </a:rPr>
              <a:t>Class </a:t>
            </a:r>
            <a:r>
              <a:rPr dirty="0" sz="1900" spc="-20">
                <a:latin typeface="Arial"/>
                <a:cs typeface="Arial"/>
              </a:rPr>
              <a:t>Name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3099370" y="3097439"/>
            <a:ext cx="1827530" cy="1827530"/>
          </a:xfrm>
          <a:custGeom>
            <a:avLst/>
            <a:gdLst/>
            <a:ahLst/>
            <a:cxnLst/>
            <a:rect l="l" t="t" r="r" b="b"/>
            <a:pathLst>
              <a:path w="1827530" h="1827529">
                <a:moveTo>
                  <a:pt x="913633" y="1827266"/>
                </a:moveTo>
                <a:lnTo>
                  <a:pt x="0" y="913633"/>
                </a:lnTo>
                <a:lnTo>
                  <a:pt x="913633" y="0"/>
                </a:lnTo>
                <a:lnTo>
                  <a:pt x="1827267" y="913633"/>
                </a:lnTo>
                <a:lnTo>
                  <a:pt x="913633" y="1827266"/>
                </a:lnTo>
                <a:close/>
              </a:path>
            </a:pathLst>
          </a:custGeom>
          <a:solidFill>
            <a:srgbClr val="DBCA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3477045" y="3618768"/>
            <a:ext cx="1071880" cy="692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20979">
              <a:lnSpc>
                <a:spcPct val="115100"/>
              </a:lnSpc>
              <a:spcBef>
                <a:spcPts val="100"/>
              </a:spcBef>
            </a:pPr>
            <a:r>
              <a:rPr dirty="0" sz="1900" spc="-10">
                <a:latin typeface="Arial"/>
                <a:cs typeface="Arial"/>
              </a:rPr>
              <a:t>Class defination</a:t>
            </a:r>
            <a:endParaRPr sz="1900">
              <a:latin typeface="Arial"/>
              <a:cs typeface="Arial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13053952" y="5134256"/>
            <a:ext cx="1873250" cy="1873250"/>
          </a:xfrm>
          <a:custGeom>
            <a:avLst/>
            <a:gdLst/>
            <a:ahLst/>
            <a:cxnLst/>
            <a:rect l="l" t="t" r="r" b="b"/>
            <a:pathLst>
              <a:path w="1873250" h="1873250">
                <a:moveTo>
                  <a:pt x="936343" y="1872687"/>
                </a:moveTo>
                <a:lnTo>
                  <a:pt x="0" y="936343"/>
                </a:lnTo>
                <a:lnTo>
                  <a:pt x="936343" y="0"/>
                </a:lnTo>
                <a:lnTo>
                  <a:pt x="1872687" y="936343"/>
                </a:lnTo>
                <a:lnTo>
                  <a:pt x="936343" y="1872687"/>
                </a:lnTo>
                <a:close/>
              </a:path>
            </a:pathLst>
          </a:custGeom>
          <a:solidFill>
            <a:srgbClr val="DBCA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13427757" y="5674634"/>
            <a:ext cx="1125220" cy="692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47650">
              <a:lnSpc>
                <a:spcPct val="115100"/>
              </a:lnSpc>
              <a:spcBef>
                <a:spcPts val="100"/>
              </a:spcBef>
            </a:pPr>
            <a:r>
              <a:rPr dirty="0" sz="1900" spc="-10">
                <a:latin typeface="Arial"/>
                <a:cs typeface="Arial"/>
              </a:rPr>
              <a:t>Class Hypernym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2309926" y="2486782"/>
            <a:ext cx="14550390" cy="7409180"/>
            <a:chOff x="2309926" y="2486782"/>
            <a:chExt cx="14550390" cy="7409180"/>
          </a:xfrm>
        </p:grpSpPr>
        <p:sp>
          <p:nvSpPr>
            <p:cNvPr id="10" name="object 10" descr=""/>
            <p:cNvSpPr/>
            <p:nvPr/>
          </p:nvSpPr>
          <p:spPr>
            <a:xfrm>
              <a:off x="2376601" y="7838533"/>
              <a:ext cx="13535025" cy="1995170"/>
            </a:xfrm>
            <a:custGeom>
              <a:avLst/>
              <a:gdLst/>
              <a:ahLst/>
              <a:cxnLst/>
              <a:rect l="l" t="t" r="r" b="b"/>
              <a:pathLst>
                <a:path w="13535025" h="1995170">
                  <a:moveTo>
                    <a:pt x="13049021" y="1994746"/>
                  </a:moveTo>
                  <a:lnTo>
                    <a:pt x="485775" y="1994746"/>
                  </a:lnTo>
                  <a:lnTo>
                    <a:pt x="437762" y="1992370"/>
                  </a:lnTo>
                  <a:lnTo>
                    <a:pt x="390562" y="1985326"/>
                  </a:lnTo>
                  <a:lnTo>
                    <a:pt x="344494" y="1973749"/>
                  </a:lnTo>
                  <a:lnTo>
                    <a:pt x="299877" y="1957769"/>
                  </a:lnTo>
                  <a:lnTo>
                    <a:pt x="257028" y="1937519"/>
                  </a:lnTo>
                  <a:lnTo>
                    <a:pt x="216266" y="1913130"/>
                  </a:lnTo>
                  <a:lnTo>
                    <a:pt x="177911" y="1884736"/>
                  </a:lnTo>
                  <a:lnTo>
                    <a:pt x="142280" y="1852466"/>
                  </a:lnTo>
                  <a:lnTo>
                    <a:pt x="110010" y="1816835"/>
                  </a:lnTo>
                  <a:lnTo>
                    <a:pt x="81615" y="1778480"/>
                  </a:lnTo>
                  <a:lnTo>
                    <a:pt x="57227" y="1737718"/>
                  </a:lnTo>
                  <a:lnTo>
                    <a:pt x="36977" y="1694869"/>
                  </a:lnTo>
                  <a:lnTo>
                    <a:pt x="20997" y="1650252"/>
                  </a:lnTo>
                  <a:lnTo>
                    <a:pt x="9420" y="1604184"/>
                  </a:lnTo>
                  <a:lnTo>
                    <a:pt x="2377" y="1556985"/>
                  </a:lnTo>
                  <a:lnTo>
                    <a:pt x="0" y="1508972"/>
                  </a:lnTo>
                  <a:lnTo>
                    <a:pt x="0" y="485775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7"/>
                  </a:lnTo>
                  <a:lnTo>
                    <a:pt x="57227" y="257028"/>
                  </a:lnTo>
                  <a:lnTo>
                    <a:pt x="81615" y="216266"/>
                  </a:lnTo>
                  <a:lnTo>
                    <a:pt x="110010" y="177911"/>
                  </a:lnTo>
                  <a:lnTo>
                    <a:pt x="142280" y="142280"/>
                  </a:lnTo>
                  <a:lnTo>
                    <a:pt x="177911" y="110011"/>
                  </a:lnTo>
                  <a:lnTo>
                    <a:pt x="216266" y="81616"/>
                  </a:lnTo>
                  <a:lnTo>
                    <a:pt x="257028" y="57227"/>
                  </a:lnTo>
                  <a:lnTo>
                    <a:pt x="299877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7"/>
                  </a:lnTo>
                  <a:lnTo>
                    <a:pt x="485775" y="0"/>
                  </a:lnTo>
                  <a:lnTo>
                    <a:pt x="13049021" y="0"/>
                  </a:lnTo>
                  <a:lnTo>
                    <a:pt x="13097034" y="2377"/>
                  </a:lnTo>
                  <a:lnTo>
                    <a:pt x="13144233" y="9420"/>
                  </a:lnTo>
                  <a:lnTo>
                    <a:pt x="13190301" y="20997"/>
                  </a:lnTo>
                  <a:lnTo>
                    <a:pt x="13234919" y="36977"/>
                  </a:lnTo>
                  <a:lnTo>
                    <a:pt x="13277768" y="57227"/>
                  </a:lnTo>
                  <a:lnTo>
                    <a:pt x="13318529" y="81616"/>
                  </a:lnTo>
                  <a:lnTo>
                    <a:pt x="13356885" y="110011"/>
                  </a:lnTo>
                  <a:lnTo>
                    <a:pt x="13392516" y="142280"/>
                  </a:lnTo>
                  <a:lnTo>
                    <a:pt x="13424785" y="177911"/>
                  </a:lnTo>
                  <a:lnTo>
                    <a:pt x="13453180" y="216266"/>
                  </a:lnTo>
                  <a:lnTo>
                    <a:pt x="13477569" y="257028"/>
                  </a:lnTo>
                  <a:lnTo>
                    <a:pt x="13497819" y="299877"/>
                  </a:lnTo>
                  <a:lnTo>
                    <a:pt x="13513798" y="344494"/>
                  </a:lnTo>
                  <a:lnTo>
                    <a:pt x="13525375" y="390562"/>
                  </a:lnTo>
                  <a:lnTo>
                    <a:pt x="13532419" y="437762"/>
                  </a:lnTo>
                  <a:lnTo>
                    <a:pt x="13534667" y="483174"/>
                  </a:lnTo>
                  <a:lnTo>
                    <a:pt x="13534667" y="1511572"/>
                  </a:lnTo>
                  <a:lnTo>
                    <a:pt x="13532419" y="1556985"/>
                  </a:lnTo>
                  <a:lnTo>
                    <a:pt x="13525375" y="1604184"/>
                  </a:lnTo>
                  <a:lnTo>
                    <a:pt x="13513798" y="1650252"/>
                  </a:lnTo>
                  <a:lnTo>
                    <a:pt x="13497819" y="1694869"/>
                  </a:lnTo>
                  <a:lnTo>
                    <a:pt x="13477569" y="1737718"/>
                  </a:lnTo>
                  <a:lnTo>
                    <a:pt x="13453180" y="1778480"/>
                  </a:lnTo>
                  <a:lnTo>
                    <a:pt x="13424785" y="1816835"/>
                  </a:lnTo>
                  <a:lnTo>
                    <a:pt x="13392516" y="1852466"/>
                  </a:lnTo>
                  <a:lnTo>
                    <a:pt x="13356885" y="1884736"/>
                  </a:lnTo>
                  <a:lnTo>
                    <a:pt x="13318529" y="1913130"/>
                  </a:lnTo>
                  <a:lnTo>
                    <a:pt x="13277768" y="1937519"/>
                  </a:lnTo>
                  <a:lnTo>
                    <a:pt x="13234919" y="1957769"/>
                  </a:lnTo>
                  <a:lnTo>
                    <a:pt x="13190301" y="1973749"/>
                  </a:lnTo>
                  <a:lnTo>
                    <a:pt x="13144233" y="1985326"/>
                  </a:lnTo>
                  <a:lnTo>
                    <a:pt x="13097034" y="1992370"/>
                  </a:lnTo>
                  <a:lnTo>
                    <a:pt x="13049021" y="19947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376601" y="7838533"/>
              <a:ext cx="13535025" cy="1990725"/>
            </a:xfrm>
            <a:custGeom>
              <a:avLst/>
              <a:gdLst/>
              <a:ahLst/>
              <a:cxnLst/>
              <a:rect l="l" t="t" r="r" b="b"/>
              <a:pathLst>
                <a:path w="13535025" h="1990725">
                  <a:moveTo>
                    <a:pt x="426738" y="1990719"/>
                  </a:moveTo>
                  <a:lnTo>
                    <a:pt x="344490" y="1973747"/>
                  </a:lnTo>
                  <a:lnTo>
                    <a:pt x="299872" y="1957767"/>
                  </a:lnTo>
                  <a:lnTo>
                    <a:pt x="257024" y="1937516"/>
                  </a:lnTo>
                  <a:lnTo>
                    <a:pt x="216262" y="1913127"/>
                  </a:lnTo>
                  <a:lnTo>
                    <a:pt x="177907" y="1884732"/>
                  </a:lnTo>
                  <a:lnTo>
                    <a:pt x="142276" y="1852462"/>
                  </a:lnTo>
                  <a:lnTo>
                    <a:pt x="110007" y="1816831"/>
                  </a:lnTo>
                  <a:lnTo>
                    <a:pt x="81613" y="1778475"/>
                  </a:lnTo>
                  <a:lnTo>
                    <a:pt x="57225" y="1737713"/>
                  </a:lnTo>
                  <a:lnTo>
                    <a:pt x="36975" y="1694864"/>
                  </a:lnTo>
                  <a:lnTo>
                    <a:pt x="20996" y="1650247"/>
                  </a:lnTo>
                  <a:lnTo>
                    <a:pt x="9419" y="1604179"/>
                  </a:lnTo>
                  <a:lnTo>
                    <a:pt x="2376" y="1556979"/>
                  </a:lnTo>
                  <a:lnTo>
                    <a:pt x="0" y="1508967"/>
                  </a:lnTo>
                  <a:lnTo>
                    <a:pt x="0" y="485775"/>
                  </a:lnTo>
                  <a:lnTo>
                    <a:pt x="2376" y="437763"/>
                  </a:lnTo>
                  <a:lnTo>
                    <a:pt x="9419" y="390563"/>
                  </a:lnTo>
                  <a:lnTo>
                    <a:pt x="20997" y="344496"/>
                  </a:lnTo>
                  <a:lnTo>
                    <a:pt x="36976" y="299878"/>
                  </a:lnTo>
                  <a:lnTo>
                    <a:pt x="57226" y="257029"/>
                  </a:lnTo>
                  <a:lnTo>
                    <a:pt x="81614" y="216268"/>
                  </a:lnTo>
                  <a:lnTo>
                    <a:pt x="110009" y="177913"/>
                  </a:lnTo>
                  <a:lnTo>
                    <a:pt x="142278" y="142281"/>
                  </a:lnTo>
                  <a:lnTo>
                    <a:pt x="177909" y="110012"/>
                  </a:lnTo>
                  <a:lnTo>
                    <a:pt x="216264" y="81617"/>
                  </a:lnTo>
                  <a:lnTo>
                    <a:pt x="257025" y="57228"/>
                  </a:lnTo>
                  <a:lnTo>
                    <a:pt x="299874" y="36978"/>
                  </a:lnTo>
                  <a:lnTo>
                    <a:pt x="344492" y="20998"/>
                  </a:lnTo>
                  <a:lnTo>
                    <a:pt x="390559" y="9420"/>
                  </a:lnTo>
                  <a:lnTo>
                    <a:pt x="437759" y="2377"/>
                  </a:lnTo>
                  <a:lnTo>
                    <a:pt x="485772" y="0"/>
                  </a:lnTo>
                  <a:lnTo>
                    <a:pt x="13048954" y="0"/>
                  </a:lnTo>
                  <a:lnTo>
                    <a:pt x="13096968" y="2367"/>
                  </a:lnTo>
                  <a:lnTo>
                    <a:pt x="13144171" y="9404"/>
                  </a:lnTo>
                  <a:lnTo>
                    <a:pt x="13190242" y="20976"/>
                  </a:lnTo>
                  <a:lnTo>
                    <a:pt x="13234864" y="36951"/>
                  </a:lnTo>
                  <a:lnTo>
                    <a:pt x="13277719" y="57198"/>
                  </a:lnTo>
                  <a:lnTo>
                    <a:pt x="13318486" y="81584"/>
                  </a:lnTo>
                  <a:lnTo>
                    <a:pt x="13356848" y="109977"/>
                  </a:lnTo>
                  <a:lnTo>
                    <a:pt x="13392486" y="142247"/>
                  </a:lnTo>
                  <a:lnTo>
                    <a:pt x="13424762" y="177879"/>
                  </a:lnTo>
                  <a:lnTo>
                    <a:pt x="13453163" y="216237"/>
                  </a:lnTo>
                  <a:lnTo>
                    <a:pt x="13477556" y="257002"/>
                  </a:lnTo>
                  <a:lnTo>
                    <a:pt x="13497811" y="299856"/>
                  </a:lnTo>
                  <a:lnTo>
                    <a:pt x="13513794" y="344479"/>
                  </a:lnTo>
                  <a:lnTo>
                    <a:pt x="13525374" y="390553"/>
                  </a:lnTo>
                  <a:lnTo>
                    <a:pt x="13532418" y="437759"/>
                  </a:lnTo>
                  <a:lnTo>
                    <a:pt x="13534795" y="485775"/>
                  </a:lnTo>
                  <a:lnTo>
                    <a:pt x="13534795" y="1508970"/>
                  </a:lnTo>
                  <a:lnTo>
                    <a:pt x="13532417" y="1556990"/>
                  </a:lnTo>
                  <a:lnTo>
                    <a:pt x="13525372" y="1604196"/>
                  </a:lnTo>
                  <a:lnTo>
                    <a:pt x="13513792" y="1650269"/>
                  </a:lnTo>
                  <a:lnTo>
                    <a:pt x="13497808" y="1694892"/>
                  </a:lnTo>
                  <a:lnTo>
                    <a:pt x="13477552" y="1737745"/>
                  </a:lnTo>
                  <a:lnTo>
                    <a:pt x="13453158" y="1778509"/>
                  </a:lnTo>
                  <a:lnTo>
                    <a:pt x="13424757" y="1816866"/>
                  </a:lnTo>
                  <a:lnTo>
                    <a:pt x="13392481" y="1852498"/>
                  </a:lnTo>
                  <a:lnTo>
                    <a:pt x="13356843" y="1884766"/>
                  </a:lnTo>
                  <a:lnTo>
                    <a:pt x="13318481" y="1913159"/>
                  </a:lnTo>
                  <a:lnTo>
                    <a:pt x="13277714" y="1937544"/>
                  </a:lnTo>
                  <a:lnTo>
                    <a:pt x="13234861" y="1957790"/>
                  </a:lnTo>
                  <a:lnTo>
                    <a:pt x="13190239" y="1973764"/>
                  </a:lnTo>
                  <a:lnTo>
                    <a:pt x="13144168" y="1985336"/>
                  </a:lnTo>
                  <a:lnTo>
                    <a:pt x="13108055" y="1990707"/>
                  </a:lnTo>
                </a:path>
              </a:pathLst>
            </a:custGeom>
            <a:ln w="133349">
              <a:solidFill>
                <a:srgbClr val="B1B1B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6041064" y="3620007"/>
              <a:ext cx="782320" cy="782320"/>
            </a:xfrm>
            <a:custGeom>
              <a:avLst/>
              <a:gdLst/>
              <a:ahLst/>
              <a:cxnLst/>
              <a:rect l="l" t="t" r="r" b="b"/>
              <a:pathLst>
                <a:path w="782319" h="782320">
                  <a:moveTo>
                    <a:pt x="391065" y="782131"/>
                  </a:moveTo>
                  <a:lnTo>
                    <a:pt x="342011" y="779084"/>
                  </a:lnTo>
                  <a:lnTo>
                    <a:pt x="294774" y="770188"/>
                  </a:lnTo>
                  <a:lnTo>
                    <a:pt x="249723" y="755808"/>
                  </a:lnTo>
                  <a:lnTo>
                    <a:pt x="207223" y="736312"/>
                  </a:lnTo>
                  <a:lnTo>
                    <a:pt x="167641" y="712065"/>
                  </a:lnTo>
                  <a:lnTo>
                    <a:pt x="131343" y="683435"/>
                  </a:lnTo>
                  <a:lnTo>
                    <a:pt x="98696" y="650788"/>
                  </a:lnTo>
                  <a:lnTo>
                    <a:pt x="70065" y="614490"/>
                  </a:lnTo>
                  <a:lnTo>
                    <a:pt x="45819" y="574908"/>
                  </a:lnTo>
                  <a:lnTo>
                    <a:pt x="26323" y="532407"/>
                  </a:lnTo>
                  <a:lnTo>
                    <a:pt x="11943" y="487356"/>
                  </a:lnTo>
                  <a:lnTo>
                    <a:pt x="3046" y="440120"/>
                  </a:lnTo>
                  <a:lnTo>
                    <a:pt x="0" y="391066"/>
                  </a:lnTo>
                  <a:lnTo>
                    <a:pt x="3046" y="342011"/>
                  </a:lnTo>
                  <a:lnTo>
                    <a:pt x="11943" y="294775"/>
                  </a:lnTo>
                  <a:lnTo>
                    <a:pt x="26323" y="249724"/>
                  </a:lnTo>
                  <a:lnTo>
                    <a:pt x="45819" y="207223"/>
                  </a:lnTo>
                  <a:lnTo>
                    <a:pt x="70065" y="167641"/>
                  </a:lnTo>
                  <a:lnTo>
                    <a:pt x="98696" y="131343"/>
                  </a:lnTo>
                  <a:lnTo>
                    <a:pt x="131343" y="98696"/>
                  </a:lnTo>
                  <a:lnTo>
                    <a:pt x="167641" y="70066"/>
                  </a:lnTo>
                  <a:lnTo>
                    <a:pt x="207223" y="45819"/>
                  </a:lnTo>
                  <a:lnTo>
                    <a:pt x="249723" y="26323"/>
                  </a:lnTo>
                  <a:lnTo>
                    <a:pt x="294774" y="11943"/>
                  </a:lnTo>
                  <a:lnTo>
                    <a:pt x="342011" y="3046"/>
                  </a:lnTo>
                  <a:lnTo>
                    <a:pt x="391065" y="0"/>
                  </a:lnTo>
                  <a:lnTo>
                    <a:pt x="440120" y="3046"/>
                  </a:lnTo>
                  <a:lnTo>
                    <a:pt x="487356" y="11943"/>
                  </a:lnTo>
                  <a:lnTo>
                    <a:pt x="532407" y="26323"/>
                  </a:lnTo>
                  <a:lnTo>
                    <a:pt x="574908" y="45819"/>
                  </a:lnTo>
                  <a:lnTo>
                    <a:pt x="614490" y="70066"/>
                  </a:lnTo>
                  <a:lnTo>
                    <a:pt x="650788" y="98696"/>
                  </a:lnTo>
                  <a:lnTo>
                    <a:pt x="683435" y="131343"/>
                  </a:lnTo>
                  <a:lnTo>
                    <a:pt x="712066" y="167641"/>
                  </a:lnTo>
                  <a:lnTo>
                    <a:pt x="736312" y="207223"/>
                  </a:lnTo>
                  <a:lnTo>
                    <a:pt x="755808" y="249724"/>
                  </a:lnTo>
                  <a:lnTo>
                    <a:pt x="770188" y="294775"/>
                  </a:lnTo>
                  <a:lnTo>
                    <a:pt x="779085" y="342011"/>
                  </a:lnTo>
                  <a:lnTo>
                    <a:pt x="782132" y="391066"/>
                  </a:lnTo>
                  <a:lnTo>
                    <a:pt x="779085" y="440120"/>
                  </a:lnTo>
                  <a:lnTo>
                    <a:pt x="770188" y="487356"/>
                  </a:lnTo>
                  <a:lnTo>
                    <a:pt x="755808" y="532407"/>
                  </a:lnTo>
                  <a:lnTo>
                    <a:pt x="736312" y="574908"/>
                  </a:lnTo>
                  <a:lnTo>
                    <a:pt x="712066" y="614490"/>
                  </a:lnTo>
                  <a:lnTo>
                    <a:pt x="683435" y="650788"/>
                  </a:lnTo>
                  <a:lnTo>
                    <a:pt x="650788" y="683435"/>
                  </a:lnTo>
                  <a:lnTo>
                    <a:pt x="614490" y="712065"/>
                  </a:lnTo>
                  <a:lnTo>
                    <a:pt x="574908" y="736312"/>
                  </a:lnTo>
                  <a:lnTo>
                    <a:pt x="532407" y="755808"/>
                  </a:lnTo>
                  <a:lnTo>
                    <a:pt x="487356" y="770188"/>
                  </a:lnTo>
                  <a:lnTo>
                    <a:pt x="440120" y="779084"/>
                  </a:lnTo>
                  <a:lnTo>
                    <a:pt x="391065" y="7821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6041064" y="3620005"/>
              <a:ext cx="781050" cy="781050"/>
            </a:xfrm>
            <a:custGeom>
              <a:avLst/>
              <a:gdLst/>
              <a:ahLst/>
              <a:cxnLst/>
              <a:rect l="l" t="t" r="r" b="b"/>
              <a:pathLst>
                <a:path w="781050" h="781050">
                  <a:moveTo>
                    <a:pt x="408475" y="781010"/>
                  </a:moveTo>
                  <a:lnTo>
                    <a:pt x="487338" y="770192"/>
                  </a:lnTo>
                  <a:lnTo>
                    <a:pt x="532392" y="755814"/>
                  </a:lnTo>
                  <a:lnTo>
                    <a:pt x="574896" y="736318"/>
                  </a:lnTo>
                  <a:lnTo>
                    <a:pt x="614482" y="712071"/>
                  </a:lnTo>
                  <a:lnTo>
                    <a:pt x="650783" y="683439"/>
                  </a:lnTo>
                  <a:lnTo>
                    <a:pt x="683433" y="650790"/>
                  </a:lnTo>
                  <a:lnTo>
                    <a:pt x="712065" y="614490"/>
                  </a:lnTo>
                  <a:lnTo>
                    <a:pt x="736313" y="574904"/>
                  </a:lnTo>
                  <a:lnTo>
                    <a:pt x="755811" y="532401"/>
                  </a:lnTo>
                  <a:lnTo>
                    <a:pt x="770190" y="487346"/>
                  </a:lnTo>
                  <a:lnTo>
                    <a:pt x="779086" y="440107"/>
                  </a:lnTo>
                  <a:lnTo>
                    <a:pt x="781022" y="408485"/>
                  </a:lnTo>
                </a:path>
                <a:path w="781050" h="781050">
                  <a:moveTo>
                    <a:pt x="781009" y="373649"/>
                  </a:moveTo>
                  <a:lnTo>
                    <a:pt x="770183" y="294754"/>
                  </a:lnTo>
                  <a:lnTo>
                    <a:pt x="755800" y="249702"/>
                  </a:lnTo>
                  <a:lnTo>
                    <a:pt x="736300" y="207201"/>
                  </a:lnTo>
                  <a:lnTo>
                    <a:pt x="712050" y="167619"/>
                  </a:lnTo>
                  <a:lnTo>
                    <a:pt x="683417" y="131323"/>
                  </a:lnTo>
                  <a:lnTo>
                    <a:pt x="650767" y="98677"/>
                  </a:lnTo>
                  <a:lnTo>
                    <a:pt x="614467" y="70050"/>
                  </a:lnTo>
                  <a:lnTo>
                    <a:pt x="574883" y="45806"/>
                  </a:lnTo>
                  <a:lnTo>
                    <a:pt x="532383" y="26313"/>
                  </a:lnTo>
                  <a:lnTo>
                    <a:pt x="487332" y="11937"/>
                  </a:lnTo>
                  <a:lnTo>
                    <a:pt x="440096" y="3044"/>
                  </a:lnTo>
                  <a:lnTo>
                    <a:pt x="391044" y="0"/>
                  </a:lnTo>
                  <a:lnTo>
                    <a:pt x="341992" y="3049"/>
                  </a:lnTo>
                  <a:lnTo>
                    <a:pt x="294759" y="11947"/>
                  </a:lnTo>
                  <a:lnTo>
                    <a:pt x="249711" y="26327"/>
                  </a:lnTo>
                  <a:lnTo>
                    <a:pt x="207214" y="45824"/>
                  </a:lnTo>
                  <a:lnTo>
                    <a:pt x="167635" y="70070"/>
                  </a:lnTo>
                  <a:lnTo>
                    <a:pt x="131340" y="98698"/>
                  </a:lnTo>
                  <a:lnTo>
                    <a:pt x="98695" y="131343"/>
                  </a:lnTo>
                  <a:lnTo>
                    <a:pt x="70067" y="167639"/>
                  </a:lnTo>
                  <a:lnTo>
                    <a:pt x="45822" y="207218"/>
                  </a:lnTo>
                  <a:lnTo>
                    <a:pt x="26326" y="249715"/>
                  </a:lnTo>
                  <a:lnTo>
                    <a:pt x="11946" y="294762"/>
                  </a:lnTo>
                  <a:lnTo>
                    <a:pt x="3048" y="341995"/>
                  </a:lnTo>
                  <a:lnTo>
                    <a:pt x="0" y="391047"/>
                  </a:lnTo>
                  <a:lnTo>
                    <a:pt x="3044" y="440099"/>
                  </a:lnTo>
                  <a:lnTo>
                    <a:pt x="11937" y="487333"/>
                  </a:lnTo>
                  <a:lnTo>
                    <a:pt x="26313" y="532383"/>
                  </a:lnTo>
                  <a:lnTo>
                    <a:pt x="45806" y="574883"/>
                  </a:lnTo>
                  <a:lnTo>
                    <a:pt x="70049" y="614466"/>
                  </a:lnTo>
                  <a:lnTo>
                    <a:pt x="98676" y="650766"/>
                  </a:lnTo>
                  <a:lnTo>
                    <a:pt x="131321" y="683415"/>
                  </a:lnTo>
                  <a:lnTo>
                    <a:pt x="167617" y="712048"/>
                  </a:lnTo>
                  <a:lnTo>
                    <a:pt x="207197" y="736298"/>
                  </a:lnTo>
                  <a:lnTo>
                    <a:pt x="249697" y="755798"/>
                  </a:lnTo>
                  <a:lnTo>
                    <a:pt x="294748" y="770181"/>
                  </a:lnTo>
                  <a:lnTo>
                    <a:pt x="341985" y="779081"/>
                  </a:lnTo>
                  <a:lnTo>
                    <a:pt x="373652" y="781026"/>
                  </a:lnTo>
                </a:path>
              </a:pathLst>
            </a:custGeom>
            <a:ln w="76199">
              <a:solidFill>
                <a:srgbClr val="296AD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6236596" y="3815539"/>
              <a:ext cx="391160" cy="391160"/>
            </a:xfrm>
            <a:custGeom>
              <a:avLst/>
              <a:gdLst/>
              <a:ahLst/>
              <a:cxnLst/>
              <a:rect l="l" t="t" r="r" b="b"/>
              <a:pathLst>
                <a:path w="391159" h="391160">
                  <a:moveTo>
                    <a:pt x="202689" y="390971"/>
                  </a:moveTo>
                  <a:lnTo>
                    <a:pt x="188282" y="390971"/>
                  </a:lnTo>
                  <a:lnTo>
                    <a:pt x="182453" y="385136"/>
                  </a:lnTo>
                  <a:lnTo>
                    <a:pt x="182453" y="208518"/>
                  </a:lnTo>
                  <a:lnTo>
                    <a:pt x="13032" y="208518"/>
                  </a:lnTo>
                  <a:lnTo>
                    <a:pt x="5828" y="208518"/>
                  </a:lnTo>
                  <a:lnTo>
                    <a:pt x="0" y="202682"/>
                  </a:lnTo>
                  <a:lnTo>
                    <a:pt x="0" y="188288"/>
                  </a:lnTo>
                  <a:lnTo>
                    <a:pt x="5828" y="182453"/>
                  </a:lnTo>
                  <a:lnTo>
                    <a:pt x="182453" y="182453"/>
                  </a:lnTo>
                  <a:lnTo>
                    <a:pt x="182453" y="5835"/>
                  </a:lnTo>
                  <a:lnTo>
                    <a:pt x="188282" y="0"/>
                  </a:lnTo>
                  <a:lnTo>
                    <a:pt x="202689" y="0"/>
                  </a:lnTo>
                  <a:lnTo>
                    <a:pt x="208518" y="5835"/>
                  </a:lnTo>
                  <a:lnTo>
                    <a:pt x="208518" y="182453"/>
                  </a:lnTo>
                  <a:lnTo>
                    <a:pt x="385142" y="182453"/>
                  </a:lnTo>
                  <a:lnTo>
                    <a:pt x="390971" y="188288"/>
                  </a:lnTo>
                  <a:lnTo>
                    <a:pt x="390971" y="202682"/>
                  </a:lnTo>
                  <a:lnTo>
                    <a:pt x="385142" y="208518"/>
                  </a:lnTo>
                  <a:lnTo>
                    <a:pt x="208518" y="208518"/>
                  </a:lnTo>
                  <a:lnTo>
                    <a:pt x="208518" y="385136"/>
                  </a:lnTo>
                  <a:lnTo>
                    <a:pt x="202689" y="390971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8551784" y="2486782"/>
              <a:ext cx="3389629" cy="3092450"/>
            </a:xfrm>
            <a:custGeom>
              <a:avLst/>
              <a:gdLst/>
              <a:ahLst/>
              <a:cxnLst/>
              <a:rect l="l" t="t" r="r" b="b"/>
              <a:pathLst>
                <a:path w="3389629" h="3092450">
                  <a:moveTo>
                    <a:pt x="2617729" y="3092339"/>
                  </a:moveTo>
                  <a:lnTo>
                    <a:pt x="0" y="3092339"/>
                  </a:lnTo>
                  <a:lnTo>
                    <a:pt x="0" y="0"/>
                  </a:lnTo>
                  <a:lnTo>
                    <a:pt x="2617729" y="0"/>
                  </a:lnTo>
                  <a:lnTo>
                    <a:pt x="3389254" y="1546169"/>
                  </a:lnTo>
                  <a:lnTo>
                    <a:pt x="2617729" y="3092339"/>
                  </a:lnTo>
                  <a:close/>
                </a:path>
              </a:pathLst>
            </a:custGeom>
            <a:solidFill>
              <a:srgbClr val="4494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9265216" y="3760052"/>
            <a:ext cx="152844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>
                <a:solidFill>
                  <a:srgbClr val="FFFFFF"/>
                </a:solidFill>
                <a:latin typeface="Arial"/>
                <a:cs typeface="Arial"/>
              </a:rPr>
              <a:t>WordNet</a:t>
            </a:r>
            <a:endParaRPr sz="3000">
              <a:latin typeface="Arial"/>
              <a:cs typeface="Arial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5322808" y="2486782"/>
            <a:ext cx="3225800" cy="3092450"/>
          </a:xfrm>
          <a:custGeom>
            <a:avLst/>
            <a:gdLst/>
            <a:ahLst/>
            <a:cxnLst/>
            <a:rect l="l" t="t" r="r" b="b"/>
            <a:pathLst>
              <a:path w="3225800" h="3092450">
                <a:moveTo>
                  <a:pt x="2457450" y="3092339"/>
                </a:moveTo>
                <a:lnTo>
                  <a:pt x="0" y="3092339"/>
                </a:lnTo>
                <a:lnTo>
                  <a:pt x="0" y="0"/>
                </a:lnTo>
                <a:lnTo>
                  <a:pt x="2457450" y="0"/>
                </a:lnTo>
                <a:lnTo>
                  <a:pt x="3225213" y="1538629"/>
                </a:lnTo>
                <a:lnTo>
                  <a:pt x="3225213" y="1553709"/>
                </a:lnTo>
                <a:lnTo>
                  <a:pt x="2457450" y="3092339"/>
                </a:lnTo>
                <a:close/>
              </a:path>
            </a:pathLst>
          </a:custGeom>
          <a:solidFill>
            <a:srgbClr val="FFB0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6030288" y="3760052"/>
            <a:ext cx="138049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>
                <a:solidFill>
                  <a:srgbClr val="FFFFFF"/>
                </a:solidFill>
                <a:latin typeface="Arial"/>
                <a:cs typeface="Arial"/>
              </a:rPr>
              <a:t>Classes</a:t>
            </a:r>
            <a:endParaRPr sz="3000">
              <a:latin typeface="Arial"/>
              <a:cs typeface="Arial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2089811" y="2486782"/>
            <a:ext cx="3233420" cy="3092450"/>
          </a:xfrm>
          <a:custGeom>
            <a:avLst/>
            <a:gdLst/>
            <a:ahLst/>
            <a:cxnLst/>
            <a:rect l="l" t="t" r="r" b="b"/>
            <a:pathLst>
              <a:path w="3233420" h="3092450">
                <a:moveTo>
                  <a:pt x="2461472" y="3092339"/>
                </a:moveTo>
                <a:lnTo>
                  <a:pt x="0" y="3092339"/>
                </a:lnTo>
                <a:lnTo>
                  <a:pt x="0" y="0"/>
                </a:lnTo>
                <a:lnTo>
                  <a:pt x="2461472" y="0"/>
                </a:lnTo>
                <a:lnTo>
                  <a:pt x="3232997" y="1546169"/>
                </a:lnTo>
                <a:lnTo>
                  <a:pt x="2461472" y="3092339"/>
                </a:lnTo>
                <a:close/>
              </a:path>
            </a:pathLst>
          </a:custGeom>
          <a:solidFill>
            <a:srgbClr val="449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2320594" y="3785389"/>
            <a:ext cx="233743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Tiny</a:t>
            </a:r>
            <a:r>
              <a:rPr dirty="0" sz="2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Arial"/>
                <a:cs typeface="Arial"/>
              </a:rPr>
              <a:t>ImageNet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2711729" y="1953548"/>
            <a:ext cx="14831060" cy="7102475"/>
            <a:chOff x="2711729" y="1953548"/>
            <a:chExt cx="14831060" cy="7102475"/>
          </a:xfrm>
        </p:grpSpPr>
        <p:sp>
          <p:nvSpPr>
            <p:cNvPr id="22" name="object 22" descr=""/>
            <p:cNvSpPr/>
            <p:nvPr/>
          </p:nvSpPr>
          <p:spPr>
            <a:xfrm>
              <a:off x="11941012" y="1989153"/>
              <a:ext cx="1149350" cy="2044064"/>
            </a:xfrm>
            <a:custGeom>
              <a:avLst/>
              <a:gdLst/>
              <a:ahLst/>
              <a:cxnLst/>
              <a:rect l="l" t="t" r="r" b="b"/>
              <a:pathLst>
                <a:path w="1149350" h="2044064">
                  <a:moveTo>
                    <a:pt x="0" y="2043752"/>
                  </a:moveTo>
                  <a:lnTo>
                    <a:pt x="1148997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3002849" y="1989153"/>
              <a:ext cx="99695" cy="94615"/>
            </a:xfrm>
            <a:custGeom>
              <a:avLst/>
              <a:gdLst/>
              <a:ahLst/>
              <a:cxnLst/>
              <a:rect l="l" t="t" r="r" b="b"/>
              <a:pathLst>
                <a:path w="99694" h="94614">
                  <a:moveTo>
                    <a:pt x="0" y="38415"/>
                  </a:moveTo>
                  <a:lnTo>
                    <a:pt x="87159" y="0"/>
                  </a:lnTo>
                  <a:lnTo>
                    <a:pt x="99633" y="94429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1941037" y="4011432"/>
              <a:ext cx="1139825" cy="21590"/>
            </a:xfrm>
            <a:custGeom>
              <a:avLst/>
              <a:gdLst/>
              <a:ahLst/>
              <a:cxnLst/>
              <a:rect l="l" t="t" r="r" b="b"/>
              <a:pathLst>
                <a:path w="1139825" h="21589">
                  <a:moveTo>
                    <a:pt x="0" y="21519"/>
                  </a:moveTo>
                  <a:lnTo>
                    <a:pt x="1139286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3003058" y="3955731"/>
              <a:ext cx="77470" cy="114300"/>
            </a:xfrm>
            <a:custGeom>
              <a:avLst/>
              <a:gdLst/>
              <a:ahLst/>
              <a:cxnLst/>
              <a:rect l="l" t="t" r="r" b="b"/>
              <a:pathLst>
                <a:path w="77469" h="114300">
                  <a:moveTo>
                    <a:pt x="0" y="0"/>
                  </a:moveTo>
                  <a:lnTo>
                    <a:pt x="77265" y="55700"/>
                  </a:lnTo>
                  <a:lnTo>
                    <a:pt x="2158" y="114279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1941026" y="4032971"/>
              <a:ext cx="1104265" cy="2021205"/>
            </a:xfrm>
            <a:custGeom>
              <a:avLst/>
              <a:gdLst/>
              <a:ahLst/>
              <a:cxnLst/>
              <a:rect l="l" t="t" r="r" b="b"/>
              <a:pathLst>
                <a:path w="1104265" h="2021204">
                  <a:moveTo>
                    <a:pt x="0" y="0"/>
                  </a:moveTo>
                  <a:lnTo>
                    <a:pt x="1103781" y="2020929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2958125" y="5959630"/>
              <a:ext cx="100330" cy="94615"/>
            </a:xfrm>
            <a:custGeom>
              <a:avLst/>
              <a:gdLst/>
              <a:ahLst/>
              <a:cxnLst/>
              <a:rect l="l" t="t" r="r" b="b"/>
              <a:pathLst>
                <a:path w="100330" h="94614">
                  <a:moveTo>
                    <a:pt x="100313" y="0"/>
                  </a:moveTo>
                  <a:lnTo>
                    <a:pt x="86682" y="94269"/>
                  </a:lnTo>
                  <a:lnTo>
                    <a:pt x="0" y="54788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4926638" y="4011072"/>
              <a:ext cx="1095375" cy="0"/>
            </a:xfrm>
            <a:custGeom>
              <a:avLst/>
              <a:gdLst/>
              <a:ahLst/>
              <a:cxnLst/>
              <a:rect l="l" t="t" r="r" b="b"/>
              <a:pathLst>
                <a:path w="1095375" h="0">
                  <a:moveTo>
                    <a:pt x="0" y="0"/>
                  </a:moveTo>
                  <a:lnTo>
                    <a:pt x="1095374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5945814" y="3953922"/>
              <a:ext cx="76200" cy="114300"/>
            </a:xfrm>
            <a:custGeom>
              <a:avLst/>
              <a:gdLst/>
              <a:ahLst/>
              <a:cxnLst/>
              <a:rect l="l" t="t" r="r" b="b"/>
              <a:pathLst>
                <a:path w="76200" h="114300">
                  <a:moveTo>
                    <a:pt x="0" y="0"/>
                  </a:moveTo>
                  <a:lnTo>
                    <a:pt x="76199" y="57149"/>
                  </a:lnTo>
                  <a:lnTo>
                    <a:pt x="0" y="114299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4926635" y="1972598"/>
              <a:ext cx="1105535" cy="2021839"/>
            </a:xfrm>
            <a:custGeom>
              <a:avLst/>
              <a:gdLst/>
              <a:ahLst/>
              <a:cxnLst/>
              <a:rect l="l" t="t" r="r" b="b"/>
              <a:pathLst>
                <a:path w="1105534" h="2021839">
                  <a:moveTo>
                    <a:pt x="0" y="0"/>
                  </a:moveTo>
                  <a:lnTo>
                    <a:pt x="1105286" y="2021764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5945223" y="3900087"/>
              <a:ext cx="100330" cy="94615"/>
            </a:xfrm>
            <a:custGeom>
              <a:avLst/>
              <a:gdLst/>
              <a:ahLst/>
              <a:cxnLst/>
              <a:rect l="l" t="t" r="r" b="b"/>
              <a:pathLst>
                <a:path w="100330" h="94614">
                  <a:moveTo>
                    <a:pt x="100291" y="0"/>
                  </a:moveTo>
                  <a:lnTo>
                    <a:pt x="86697" y="94275"/>
                  </a:lnTo>
                  <a:lnTo>
                    <a:pt x="0" y="54828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4926626" y="4027806"/>
              <a:ext cx="1105535" cy="2042795"/>
            </a:xfrm>
            <a:custGeom>
              <a:avLst/>
              <a:gdLst/>
              <a:ahLst/>
              <a:cxnLst/>
              <a:rect l="l" t="t" r="r" b="b"/>
              <a:pathLst>
                <a:path w="1105534" h="2042795">
                  <a:moveTo>
                    <a:pt x="0" y="2042772"/>
                  </a:moveTo>
                  <a:lnTo>
                    <a:pt x="1105358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5945457" y="4027806"/>
              <a:ext cx="100965" cy="94615"/>
            </a:xfrm>
            <a:custGeom>
              <a:avLst/>
              <a:gdLst/>
              <a:ahLst/>
              <a:cxnLst/>
              <a:rect l="l" t="t" r="r" b="b"/>
              <a:pathLst>
                <a:path w="100965" h="94614">
                  <a:moveTo>
                    <a:pt x="0" y="39819"/>
                  </a:moveTo>
                  <a:lnTo>
                    <a:pt x="86527" y="0"/>
                  </a:lnTo>
                  <a:lnTo>
                    <a:pt x="100526" y="94215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5930429" y="8835906"/>
              <a:ext cx="1593215" cy="0"/>
            </a:xfrm>
            <a:custGeom>
              <a:avLst/>
              <a:gdLst/>
              <a:ahLst/>
              <a:cxnLst/>
              <a:rect l="l" t="t" r="r" b="b"/>
              <a:pathLst>
                <a:path w="1593215" h="0">
                  <a:moveTo>
                    <a:pt x="1593074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5930429" y="8778756"/>
              <a:ext cx="76200" cy="114300"/>
            </a:xfrm>
            <a:custGeom>
              <a:avLst/>
              <a:gdLst/>
              <a:ahLst/>
              <a:cxnLst/>
              <a:rect l="l" t="t" r="r" b="b"/>
              <a:pathLst>
                <a:path w="76200" h="114300">
                  <a:moveTo>
                    <a:pt x="76199" y="114299"/>
                  </a:moveTo>
                  <a:lnTo>
                    <a:pt x="0" y="57149"/>
                  </a:lnTo>
                  <a:lnTo>
                    <a:pt x="76199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6823193" y="4011072"/>
              <a:ext cx="700405" cy="0"/>
            </a:xfrm>
            <a:custGeom>
              <a:avLst/>
              <a:gdLst/>
              <a:ahLst/>
              <a:cxnLst/>
              <a:rect l="l" t="t" r="r" b="b"/>
              <a:pathLst>
                <a:path w="700405" h="0">
                  <a:moveTo>
                    <a:pt x="0" y="0"/>
                  </a:moveTo>
                  <a:lnTo>
                    <a:pt x="700327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17523460" y="4011010"/>
              <a:ext cx="0" cy="4825365"/>
            </a:xfrm>
            <a:custGeom>
              <a:avLst/>
              <a:gdLst/>
              <a:ahLst/>
              <a:cxnLst/>
              <a:rect l="l" t="t" r="r" b="b"/>
              <a:pathLst>
                <a:path w="0" h="4825365">
                  <a:moveTo>
                    <a:pt x="0" y="4824833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1729" y="8314486"/>
              <a:ext cx="721501" cy="741229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51749" y="8464611"/>
              <a:ext cx="438149" cy="438149"/>
            </a:xfrm>
            <a:prstGeom prst="rect">
              <a:avLst/>
            </a:prstGeom>
          </p:spPr>
        </p:pic>
      </p:grp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699770">
              <a:lnSpc>
                <a:spcPct val="100000"/>
              </a:lnSpc>
              <a:spcBef>
                <a:spcPts val="100"/>
              </a:spcBef>
            </a:pPr>
            <a:r>
              <a:rPr dirty="0" spc="825">
                <a:latin typeface="Arial"/>
                <a:cs typeface="Arial"/>
              </a:rPr>
              <a:t>Prompting</a:t>
            </a:r>
          </a:p>
        </p:txBody>
      </p:sp>
      <p:sp>
        <p:nvSpPr>
          <p:cNvPr id="41" name="object 41" descr=""/>
          <p:cNvSpPr txBox="1"/>
          <p:nvPr/>
        </p:nvSpPr>
        <p:spPr>
          <a:xfrm>
            <a:off x="3697231" y="8210968"/>
            <a:ext cx="1156652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91440">
              <a:lnSpc>
                <a:spcPct val="115399"/>
              </a:lnSpc>
              <a:spcBef>
                <a:spcPts val="100"/>
              </a:spcBef>
            </a:pPr>
            <a:r>
              <a:rPr dirty="0" sz="2600">
                <a:latin typeface="Arial"/>
                <a:cs typeface="Arial"/>
              </a:rPr>
              <a:t>goldfish,</a:t>
            </a:r>
            <a:r>
              <a:rPr dirty="0" sz="2600" spc="-8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Carassius</a:t>
            </a:r>
            <a:r>
              <a:rPr dirty="0" sz="2600" spc="-8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auratus,</a:t>
            </a:r>
            <a:r>
              <a:rPr dirty="0" sz="2600" spc="-8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cyprinid,</a:t>
            </a:r>
            <a:r>
              <a:rPr dirty="0" sz="2600" spc="-8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cyprinid_fish,</a:t>
            </a:r>
            <a:r>
              <a:rPr dirty="0" sz="2600" spc="-8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small</a:t>
            </a:r>
            <a:r>
              <a:rPr dirty="0" sz="2600" spc="-8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golden</a:t>
            </a:r>
            <a:r>
              <a:rPr dirty="0" sz="2600" spc="-8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or</a:t>
            </a:r>
            <a:r>
              <a:rPr dirty="0" sz="2600" spc="-85">
                <a:latin typeface="Arial"/>
                <a:cs typeface="Arial"/>
              </a:rPr>
              <a:t> </a:t>
            </a:r>
            <a:r>
              <a:rPr dirty="0" sz="2600" spc="-25">
                <a:latin typeface="Arial"/>
                <a:cs typeface="Arial"/>
              </a:rPr>
              <a:t>orange-red </a:t>
            </a:r>
            <a:r>
              <a:rPr dirty="0" sz="2600">
                <a:latin typeface="Arial"/>
                <a:cs typeface="Arial"/>
              </a:rPr>
              <a:t>freshwater</a:t>
            </a:r>
            <a:r>
              <a:rPr dirty="0" sz="2600" spc="-7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fishes</a:t>
            </a:r>
            <a:r>
              <a:rPr dirty="0" sz="2600" spc="-7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of</a:t>
            </a:r>
            <a:r>
              <a:rPr dirty="0" sz="2600" spc="-7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Eurasia</a:t>
            </a:r>
            <a:r>
              <a:rPr dirty="0" sz="2600" spc="-7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used</a:t>
            </a:r>
            <a:r>
              <a:rPr dirty="0" sz="2600" spc="-6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as</a:t>
            </a:r>
            <a:r>
              <a:rPr dirty="0" sz="2600" spc="-7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pond</a:t>
            </a:r>
            <a:r>
              <a:rPr dirty="0" sz="2600" spc="-7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or</a:t>
            </a:r>
            <a:r>
              <a:rPr dirty="0" sz="2600" spc="-7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aquarium</a:t>
            </a:r>
            <a:r>
              <a:rPr dirty="0" sz="2600" spc="-65">
                <a:latin typeface="Arial"/>
                <a:cs typeface="Arial"/>
              </a:rPr>
              <a:t> </a:t>
            </a:r>
            <a:r>
              <a:rPr dirty="0" sz="2600" spc="-10">
                <a:latin typeface="Arial"/>
                <a:cs typeface="Arial"/>
              </a:rPr>
              <a:t>fishes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55769" y="0"/>
            <a:ext cx="7732230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57148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880">
                <a:latin typeface="Arial"/>
                <a:cs typeface="Arial"/>
              </a:rPr>
              <a:t>Image</a:t>
            </a:r>
            <a:r>
              <a:rPr dirty="0" spc="385">
                <a:latin typeface="Arial"/>
                <a:cs typeface="Arial"/>
              </a:rPr>
              <a:t> </a:t>
            </a:r>
            <a:r>
              <a:rPr dirty="0" spc="780">
                <a:latin typeface="Arial"/>
                <a:cs typeface="Arial"/>
              </a:rPr>
              <a:t>Generation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1884" y="2801763"/>
            <a:ext cx="390524" cy="39052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1884" y="6302530"/>
            <a:ext cx="390524" cy="39052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1884" y="4315448"/>
            <a:ext cx="390524" cy="390524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877752" y="2650939"/>
            <a:ext cx="8547100" cy="598678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175260">
              <a:lnSpc>
                <a:spcPct val="117200"/>
              </a:lnSpc>
              <a:spcBef>
                <a:spcPts val="90"/>
              </a:spcBef>
            </a:pP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For</a:t>
            </a:r>
            <a:r>
              <a:rPr dirty="0" sz="2650" spc="3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each</a:t>
            </a:r>
            <a:r>
              <a:rPr dirty="0" sz="2650" spc="4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class,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a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specific</a:t>
            </a:r>
            <a:r>
              <a:rPr dirty="0" sz="2650" spc="4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prompt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is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crafted,</a:t>
            </a:r>
            <a:r>
              <a:rPr dirty="0" sz="2650" spc="4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followed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 spc="-25">
                <a:solidFill>
                  <a:srgbClr val="002659"/>
                </a:solidFill>
                <a:latin typeface="Arial"/>
                <a:cs typeface="Arial"/>
              </a:rPr>
              <a:t>by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generating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500</a:t>
            </a:r>
            <a:r>
              <a:rPr dirty="0" sz="2650" spc="5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images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per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 spc="-10">
                <a:solidFill>
                  <a:srgbClr val="002659"/>
                </a:solidFill>
                <a:latin typeface="Arial"/>
                <a:cs typeface="Arial"/>
              </a:rPr>
              <a:t>class</a:t>
            </a:r>
            <a:endParaRPr sz="2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20"/>
              </a:spcBef>
            </a:pPr>
            <a:endParaRPr sz="2650">
              <a:latin typeface="Arial"/>
              <a:cs typeface="Arial"/>
            </a:endParaRPr>
          </a:p>
          <a:p>
            <a:pPr marL="12700" marR="192405">
              <a:lnSpc>
                <a:spcPct val="117200"/>
              </a:lnSpc>
            </a:pP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Each</a:t>
            </a:r>
            <a:r>
              <a:rPr dirty="0" sz="2650" spc="3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generated</a:t>
            </a:r>
            <a:r>
              <a:rPr dirty="0" sz="2650" spc="4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image</a:t>
            </a:r>
            <a:r>
              <a:rPr dirty="0" sz="2650" spc="4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is</a:t>
            </a:r>
            <a:r>
              <a:rPr dirty="0" sz="2650" spc="4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set</a:t>
            </a:r>
            <a:r>
              <a:rPr dirty="0" sz="2650" spc="4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to</a:t>
            </a:r>
            <a:r>
              <a:rPr dirty="0" sz="2650" spc="4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a</a:t>
            </a:r>
            <a:r>
              <a:rPr dirty="0" sz="2650" spc="4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resolution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of</a:t>
            </a:r>
            <a:r>
              <a:rPr dirty="0" sz="2650" spc="4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 spc="-10">
                <a:solidFill>
                  <a:srgbClr val="002659"/>
                </a:solidFill>
                <a:latin typeface="Arial"/>
                <a:cs typeface="Arial"/>
              </a:rPr>
              <a:t>512x384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pixels</a:t>
            </a:r>
            <a:r>
              <a:rPr dirty="0" sz="2650" spc="4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with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a</a:t>
            </a:r>
            <a:r>
              <a:rPr dirty="0" sz="2650" spc="4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guidance</a:t>
            </a:r>
            <a:r>
              <a:rPr dirty="0" sz="2650" spc="4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scale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of</a:t>
            </a:r>
            <a:r>
              <a:rPr dirty="0" sz="2650" spc="4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7.5</a:t>
            </a:r>
            <a:r>
              <a:rPr dirty="0" sz="2650" spc="4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to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maintain</a:t>
            </a:r>
            <a:r>
              <a:rPr dirty="0" sz="2650" spc="4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 spc="-10">
                <a:solidFill>
                  <a:srgbClr val="002659"/>
                </a:solidFill>
                <a:latin typeface="Arial"/>
                <a:cs typeface="Arial"/>
              </a:rPr>
              <a:t>quality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and</a:t>
            </a:r>
            <a:r>
              <a:rPr dirty="0" sz="2650" spc="3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relevance</a:t>
            </a:r>
            <a:r>
              <a:rPr dirty="0" sz="2650" spc="4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to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the</a:t>
            </a:r>
            <a:r>
              <a:rPr dirty="0" sz="2650" spc="4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 spc="-10">
                <a:solidFill>
                  <a:srgbClr val="002659"/>
                </a:solidFill>
                <a:latin typeface="Arial"/>
                <a:cs typeface="Arial"/>
              </a:rPr>
              <a:t>prompt.</a:t>
            </a:r>
            <a:endParaRPr sz="2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15"/>
              </a:spcBef>
            </a:pPr>
            <a:endParaRPr sz="2650">
              <a:latin typeface="Arial"/>
              <a:cs typeface="Arial"/>
            </a:endParaRPr>
          </a:p>
          <a:p>
            <a:pPr marL="12700" marR="5080">
              <a:lnSpc>
                <a:spcPct val="117200"/>
              </a:lnSpc>
            </a:pP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Using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a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Tesla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K80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GPU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(CUDA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11.4),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each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image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 spc="-10">
                <a:solidFill>
                  <a:srgbClr val="002659"/>
                </a:solidFill>
                <a:latin typeface="Arial"/>
                <a:cs typeface="Arial"/>
              </a:rPr>
              <a:t>takes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an</a:t>
            </a:r>
            <a:r>
              <a:rPr dirty="0" sz="2650" spc="3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average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of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60-75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seconds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to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generate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 spc="-10">
                <a:solidFill>
                  <a:srgbClr val="002659"/>
                </a:solidFill>
                <a:latin typeface="Arial"/>
                <a:cs typeface="Arial"/>
              </a:rPr>
              <a:t>image</a:t>
            </a:r>
            <a:endParaRPr sz="2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20"/>
              </a:spcBef>
            </a:pPr>
            <a:endParaRPr sz="2650">
              <a:latin typeface="Arial"/>
              <a:cs typeface="Arial"/>
            </a:endParaRPr>
          </a:p>
          <a:p>
            <a:pPr marL="12700" marR="591185">
              <a:lnSpc>
                <a:spcPct val="117200"/>
              </a:lnSpc>
            </a:pP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The</a:t>
            </a:r>
            <a:r>
              <a:rPr dirty="0" sz="2650" spc="4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Image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generation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is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carried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on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multiple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GPUs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 spc="-25">
                <a:solidFill>
                  <a:srgbClr val="002659"/>
                </a:solidFill>
                <a:latin typeface="Arial"/>
                <a:cs typeface="Arial"/>
              </a:rPr>
              <a:t>to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speed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up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the</a:t>
            </a:r>
            <a:r>
              <a:rPr dirty="0" sz="2650" spc="45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>
                <a:solidFill>
                  <a:srgbClr val="002659"/>
                </a:solidFill>
                <a:latin typeface="Arial"/>
                <a:cs typeface="Arial"/>
              </a:rPr>
              <a:t>generation</a:t>
            </a:r>
            <a:r>
              <a:rPr dirty="0" sz="2650" spc="50">
                <a:solidFill>
                  <a:srgbClr val="002659"/>
                </a:solidFill>
                <a:latin typeface="Arial"/>
                <a:cs typeface="Arial"/>
              </a:rPr>
              <a:t> </a:t>
            </a:r>
            <a:r>
              <a:rPr dirty="0" sz="2650" spc="-10">
                <a:solidFill>
                  <a:srgbClr val="002659"/>
                </a:solidFill>
                <a:latin typeface="Arial"/>
                <a:cs typeface="Arial"/>
              </a:rPr>
              <a:t>process.</a:t>
            </a:r>
            <a:endParaRPr sz="2650">
              <a:latin typeface="Arial"/>
              <a:cs typeface="Arial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1884" y="7816215"/>
            <a:ext cx="390524" cy="3905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Gnana Shekar</dc:creator>
  <cp:keywords>DAGVrJ72Jos,BAD9zaBwxeE</cp:keywords>
  <dc:title>BTP_PPT</dc:title>
  <dcterms:created xsi:type="dcterms:W3CDTF">2024-11-06T19:12:00Z</dcterms:created>
  <dcterms:modified xsi:type="dcterms:W3CDTF">2024-11-06T19:12:00Z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2024-11-06T00:00:00Z</vt:filetime>
  </property>
  <property fmtid="{D5CDD505-2E9C-101B-9397-08002B2CF9AE}" pid="3" name="Creator">
    <vt:lpwstr>Canva</vt:lpwstr>
  </property>
  <property fmtid="{D5CDD505-2E9C-101B-9397-08002B2CF9AE}" pid="4" name="LastSaved">
    <vt:filetime>2024-11-06T00:00:00Z</vt:filetime>
  </property>
  <property fmtid="{D5CDD505-2E9C-101B-9397-08002B2CF9AE}" pid="5" name="Producer">
    <vt:lpwstr>Canva</vt:lpwstr>
  </property>
</Properties>
</file>